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57"/>
  </p:notesMasterIdLst>
  <p:handoutMasterIdLst>
    <p:handoutMasterId r:id="rId58"/>
  </p:handoutMasterIdLst>
  <p:sldIdLst>
    <p:sldId id="256" r:id="rId2"/>
    <p:sldId id="258" r:id="rId3"/>
    <p:sldId id="300"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6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3" r:id="rId55"/>
    <p:sldId id="311" r:id="rId56"/>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183D0-0637-4431-8359-E4EBB8AB23E7}">
  <a:tblStyle styleId="{B46183D0-0637-4431-8359-E4EBB8AB23E7}"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16" autoAdjust="0"/>
    <p:restoredTop sz="92708" autoAdjust="0"/>
  </p:normalViewPr>
  <p:slideViewPr>
    <p:cSldViewPr>
      <p:cViewPr varScale="1">
        <p:scale>
          <a:sx n="144" d="100"/>
          <a:sy n="144" d="100"/>
        </p:scale>
        <p:origin x="-924" y="486"/>
      </p:cViewPr>
      <p:guideLst>
        <p:guide orient="horz" pos="1620"/>
        <p:guide pos="2880"/>
      </p:guideLst>
    </p:cSldViewPr>
  </p:slideViewPr>
  <p:outlineViewPr>
    <p:cViewPr>
      <p:scale>
        <a:sx n="33" d="100"/>
        <a:sy n="33" d="100"/>
      </p:scale>
      <p:origin x="0" y="79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5B563D5-532B-403F-A105-7663B35C8ACE}" type="datetimeFigureOut">
              <a:rPr lang="it-IT" smtClean="0"/>
              <a:pPr/>
              <a:t>04/04/2018</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C2812F3-09D8-4C95-AF09-0A6AF81940F2}" type="slidenum">
              <a:rPr lang="it-IT" smtClean="0"/>
              <a:pPr/>
              <a:t>‹N›</a:t>
            </a:fld>
            <a:endParaRPr lang="it-IT"/>
          </a:p>
        </p:txBody>
      </p:sp>
    </p:spTree>
    <p:extLst>
      <p:ext uri="{BB962C8B-B14F-4D97-AF65-F5344CB8AC3E}">
        <p14:creationId xmlns="" xmlns:p14="http://schemas.microsoft.com/office/powerpoint/2010/main" val="957525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40" cy="4467701"/>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extLst>
      <p:ext uri="{BB962C8B-B14F-4D97-AF65-F5344CB8AC3E}">
        <p14:creationId xmlns="" xmlns:p14="http://schemas.microsoft.com/office/powerpoint/2010/main" val="19173480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 xmlns:p14="http://schemas.microsoft.com/office/powerpoint/2010/main" val="83604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79768" y="4715907"/>
            <a:ext cx="5438140" cy="4467701"/>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a:solidFill>
            <a:schemeClr val="accent1">
              <a:lumMod val="75000"/>
            </a:schemeClr>
          </a:solidFill>
        </p:grpSpPr>
        <p:sp>
          <p:nvSpPr>
            <p:cNvPr id="18" name="Shape 18"/>
            <p:cNvSpPr/>
            <p:nvPr/>
          </p:nvSpPr>
          <p:spPr>
            <a:xfrm rot="10800000">
              <a:off x="5582265" y="4948334"/>
              <a:ext cx="394200" cy="131400"/>
            </a:xfrm>
            <a:prstGeom prst="triangle">
              <a:avLst>
                <a:gd name="adj" fmla="val 32425"/>
              </a:avLst>
            </a:prstGeom>
            <a:grpFill/>
            <a:ln>
              <a:noFill/>
            </a:ln>
          </p:spPr>
          <p:txBody>
            <a:bodyPr wrap="square" lIns="91425" tIns="91425" rIns="91425" bIns="91425" anchor="ctr" anchorCtr="0">
              <a:noAutofit/>
            </a:bodyPr>
            <a:lstStyle/>
            <a:p>
              <a:pPr marL="0" lvl="0" indent="0">
                <a:spcBef>
                  <a:spcPts val="0"/>
                </a:spcBef>
                <a:buNone/>
              </a:pPr>
              <a:endParaRPr/>
            </a:p>
          </p:txBody>
        </p:sp>
        <p:grpSp>
          <p:nvGrpSpPr>
            <p:cNvPr id="19" name="Shape 19"/>
            <p:cNvGrpSpPr/>
            <p:nvPr/>
          </p:nvGrpSpPr>
          <p:grpSpPr>
            <a:xfrm flipH="1">
              <a:off x="5585232" y="4646738"/>
              <a:ext cx="5477861" cy="304551"/>
              <a:chOff x="-24158748" y="330075"/>
              <a:chExt cx="30568423" cy="1699506"/>
            </a:xfrm>
            <a:grpFill/>
          </p:grpSpPr>
          <p:sp>
            <p:nvSpPr>
              <p:cNvPr id="20" name="Shape 20"/>
              <p:cNvSpPr/>
              <p:nvPr/>
            </p:nvSpPr>
            <p:spPr>
              <a:xfrm>
                <a:off x="-24158748" y="330081"/>
                <a:ext cx="28908000" cy="1699500"/>
              </a:xfrm>
              <a:prstGeom prst="rect">
                <a:avLst/>
              </a:prstGeom>
              <a:grpFill/>
              <a:ln>
                <a:noFill/>
              </a:ln>
            </p:spPr>
            <p:txBody>
              <a:bodyPr wrap="square" lIns="91425" tIns="91425" rIns="91425" bIns="91425" anchor="ctr" anchorCtr="0">
                <a:noAutofit/>
              </a:bodyPr>
              <a:lstStyle/>
              <a:p>
                <a:pPr marL="0" lvl="0" indent="0" rtl="0">
                  <a:spcBef>
                    <a:spcPts val="0"/>
                  </a:spcBef>
                  <a:buNone/>
                </a:pPr>
                <a:endParaRPr/>
              </a:p>
            </p:txBody>
          </p:sp>
          <p:sp>
            <p:nvSpPr>
              <p:cNvPr id="21" name="Shape 21"/>
              <p:cNvSpPr/>
              <p:nvPr/>
            </p:nvSpPr>
            <p:spPr>
              <a:xfrm>
                <a:off x="4710175" y="330075"/>
                <a:ext cx="1699500" cy="1699500"/>
              </a:xfrm>
              <a:prstGeom prst="rtTriangle">
                <a:avLst/>
              </a:prstGeom>
              <a:grpFill/>
              <a:ln>
                <a:noFill/>
              </a:ln>
            </p:spPr>
            <p:txBody>
              <a:bodyPr wrap="square" lIns="91425" tIns="91425" rIns="91425" bIns="91425" anchor="ctr" anchorCtr="0">
                <a:noAutofit/>
              </a:bodyPr>
              <a:lstStyle/>
              <a:p>
                <a:pPr marL="0" lvl="0" indent="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wrap="square" lIns="91425" tIns="91425" rIns="91425" bIns="91425" anchor="ctr" anchorCtr="0"/>
          <a:lstStyle>
            <a:lvl1pPr lvl="0">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dirty="0"/>
          </a:p>
        </p:txBody>
      </p:sp>
      <p:pic>
        <p:nvPicPr>
          <p:cNvPr id="23" name="Immagine 2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19864" y="3908"/>
            <a:ext cx="1224136" cy="83241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chemeClr val="accent1">
                <a:lumMod val="75000"/>
              </a:schemeClr>
            </a:solidFill>
            <a:ln>
              <a:noFill/>
            </a:ln>
          </p:spPr>
          <p:txBody>
            <a:bodyPr wrap="square" lIns="91425" tIns="91425" rIns="91425" bIns="91425" anchor="ctr" anchorCtr="0">
              <a:noAutofit/>
            </a:bodyPr>
            <a:lstStyle/>
            <a:p>
              <a:pPr marL="0" lvl="0" indent="0">
                <a:spcBef>
                  <a:spcPts val="0"/>
                </a:spcBef>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chemeClr val="accent1">
                  <a:lumMod val="75000"/>
                </a:schemeClr>
              </a:solidFill>
              <a:ln>
                <a:noFill/>
              </a:ln>
            </p:spPr>
            <p:txBody>
              <a:bodyPr wrap="square" lIns="91425" tIns="91425" rIns="91425" bIns="91425" anchor="ctr" anchorCtr="0">
                <a:noAutofit/>
              </a:bodyPr>
              <a:lstStyle/>
              <a:p>
                <a:pPr marL="0" lvl="0" indent="0" rtl="0">
                  <a:spcBef>
                    <a:spcPts val="0"/>
                  </a:spcBef>
                  <a:buNone/>
                </a:pPr>
                <a:endParaRPr/>
              </a:p>
            </p:txBody>
          </p:sp>
          <p:sp>
            <p:nvSpPr>
              <p:cNvPr id="97" name="Shape 97"/>
              <p:cNvSpPr/>
              <p:nvPr/>
            </p:nvSpPr>
            <p:spPr>
              <a:xfrm>
                <a:off x="4749366" y="330075"/>
                <a:ext cx="1699500" cy="1699500"/>
              </a:xfrm>
              <a:prstGeom prst="rtTriangle">
                <a:avLst/>
              </a:prstGeom>
              <a:solidFill>
                <a:schemeClr val="accent1">
                  <a:lumMod val="75000"/>
                </a:schemeClr>
              </a:solidFill>
              <a:ln>
                <a:noFill/>
              </a:ln>
            </p:spPr>
            <p:txBody>
              <a:bodyPr wrap="square" lIns="91425" tIns="91425" rIns="91425" bIns="91425" anchor="ctr" anchorCtr="0">
                <a:noAutofit/>
              </a:bodyPr>
              <a:lstStyle/>
              <a:p>
                <a:pPr marL="0" lvl="0" indent="0">
                  <a:spcBef>
                    <a:spcPts val="0"/>
                  </a:spcBef>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wrap="square" lIns="91425" tIns="91425" rIns="91425" bIns="91425" anchor="ctr" anchorCtr="0"/>
          <a:lstStyle>
            <a:lvl1pPr lvl="0">
              <a:spcBef>
                <a:spcPts val="0"/>
              </a:spcBef>
              <a:buSzPts val="2000"/>
              <a:buNone/>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wrap="square" lIns="91425" tIns="91425" rIns="91425" bIns="91425" anchor="t" anchorCtr="0"/>
          <a:lstStyle>
            <a:lvl1pPr lvl="0">
              <a:spcBef>
                <a:spcPts val="0"/>
              </a:spcBef>
              <a:buSzPts val="2000"/>
              <a:buChar char="▰"/>
              <a:defRPr sz="2000"/>
            </a:lvl1pPr>
            <a:lvl2pPr lvl="1">
              <a:spcBef>
                <a:spcPts val="0"/>
              </a:spcBef>
              <a:buSzPts val="2000"/>
              <a:buChar char="▻"/>
              <a:defRPr sz="2000"/>
            </a:lvl2pPr>
            <a:lvl3pPr lvl="2">
              <a:spcBef>
                <a:spcPts val="0"/>
              </a:spcBef>
              <a:buSzPts val="2000"/>
              <a:buChar char="▻"/>
              <a:defRPr sz="2000"/>
            </a:lvl3pPr>
            <a:lvl4pPr lvl="3">
              <a:spcBef>
                <a:spcPts val="0"/>
              </a:spcBef>
              <a:buSzPts val="2000"/>
              <a:buChar char="▻"/>
              <a:defRPr sz="2000"/>
            </a:lvl4pPr>
            <a:lvl5pPr lvl="4">
              <a:spcBef>
                <a:spcPts val="0"/>
              </a:spcBef>
              <a:buSzPts val="2000"/>
              <a:buChar char="▻"/>
              <a:defRPr sz="2000"/>
            </a:lvl5pPr>
            <a:lvl6pPr lvl="5">
              <a:spcBef>
                <a:spcPts val="0"/>
              </a:spcBef>
              <a:buSzPts val="2000"/>
              <a:buChar char="▻"/>
              <a:defRPr sz="2000"/>
            </a:lvl6pPr>
            <a:lvl7pPr lvl="6">
              <a:spcBef>
                <a:spcPts val="0"/>
              </a:spcBef>
              <a:buSzPts val="2000"/>
              <a:buChar char="▻"/>
              <a:defRPr sz="2000"/>
            </a:lvl7pPr>
            <a:lvl8pPr lvl="7">
              <a:spcBef>
                <a:spcPts val="0"/>
              </a:spcBef>
              <a:buSzPts val="2000"/>
              <a:buChar char="▻"/>
              <a:defRPr sz="2000"/>
            </a:lvl8pPr>
            <a:lvl9pPr lvl="8">
              <a:spcBef>
                <a:spcPts val="0"/>
              </a:spcBef>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‹N›</a:t>
            </a:fld>
            <a:endParaRPr lang="en"/>
          </a:p>
        </p:txBody>
      </p:sp>
      <p:pic>
        <p:nvPicPr>
          <p:cNvPr id="2" name="Immagin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19864" y="3908"/>
            <a:ext cx="1224136" cy="83241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‹N›</a:t>
            </a:fld>
            <a:endParaRPr lang="en"/>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marL="0" lvl="0" indent="0">
                <a:spcBef>
                  <a:spcPts val="0"/>
                </a:spcBef>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wrap="square" lIns="91425" tIns="91425" rIns="91425" bIns="91425" anchor="ctr" anchorCtr="0">
                <a:noAutofit/>
              </a:bodyPr>
              <a:lstStyle/>
              <a:p>
                <a:pPr marL="0" lvl="0" indent="0">
                  <a:spcBef>
                    <a:spcPts val="0"/>
                  </a:spcBef>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wrap="square" lIns="91425" tIns="91425" rIns="91425" bIns="91425" anchor="ctr" anchorCtr="0">
              <a:noAutofit/>
            </a:bodyPr>
            <a:lstStyle/>
            <a:p>
              <a:pPr marL="0" lvl="0" indent="0">
                <a:spcBef>
                  <a:spcPts val="0"/>
                </a:spcBef>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wrap="square" lIns="91425" tIns="91425" rIns="91425" bIns="91425" anchor="ctr" anchorCtr="0">
                <a:noAutofit/>
              </a:bodyPr>
              <a:lstStyle/>
              <a:p>
                <a:pPr marL="0" lvl="0" indent="0" rtl="0">
                  <a:spcBef>
                    <a:spcPts val="0"/>
                  </a:spcBef>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wrap="square" lIns="91425" tIns="91425" rIns="91425" bIns="91425" anchor="ctr" anchorCtr="0">
                <a:noAutofit/>
              </a:bodyPr>
              <a:lstStyle/>
              <a:p>
                <a:pPr marL="0" lvl="0" indent="0" rtl="0">
                  <a:spcBef>
                    <a:spcPts val="0"/>
                  </a:spcBef>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wrap="square" lIns="91425" tIns="91425" rIns="91425" bIns="91425" anchor="ctr" anchorCtr="0">
                <a:noAutofit/>
              </a:bodyPr>
              <a:lstStyle/>
              <a:p>
                <a:pPr marL="0" lvl="0" indent="0">
                  <a:spcBef>
                    <a:spcPts val="0"/>
                  </a:spcBef>
                  <a:buNone/>
                </a:pPr>
                <a:endParaRPr/>
              </a:p>
            </p:txBody>
          </p:sp>
        </p:grpSp>
      </p:grpSp>
      <p:pic>
        <p:nvPicPr>
          <p:cNvPr id="20" name="Immagine 19"/>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919864" y="3908"/>
            <a:ext cx="1224136" cy="83241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wrap="square" lIns="91425" tIns="91425" rIns="91425" bIns="91425" anchor="ctr" anchorCtr="0"/>
          <a:lstStyle>
            <a:lvl1pPr lvl="0">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wrap="square" lIns="91425" tIns="91425" rIns="91425" bIns="91425" anchor="ctr" anchorCtr="0"/>
          <a:lstStyle>
            <a:lvl1pPr lvl="0">
              <a:spcBef>
                <a:spcPts val="6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pPr marL="0" lvl="0" indent="0" algn="r">
                <a:spcBef>
                  <a:spcPts val="0"/>
                </a:spcBef>
                <a:buNone/>
              </a:pPr>
              <a:t>‹N›</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323528" y="1059582"/>
            <a:ext cx="6910536" cy="2961900"/>
          </a:xfrm>
          <a:prstGeom prst="rect">
            <a:avLst/>
          </a:prstGeom>
        </p:spPr>
        <p:txBody>
          <a:bodyPr wrap="square" lIns="91425" tIns="91425" rIns="91425" bIns="91425" anchor="ctr" anchorCtr="0">
            <a:noAutofit/>
          </a:bodyPr>
          <a:lstStyle/>
          <a:p>
            <a:pPr marL="0" lvl="0" indent="0">
              <a:spcBef>
                <a:spcPts val="0"/>
              </a:spcBef>
              <a:buNone/>
            </a:pPr>
            <a:r>
              <a:rPr lang="en" spc="300" dirty="0" smtClean="0">
                <a:effectLst>
                  <a:outerShdw blurRad="38100" dist="38100" dir="2700000" algn="tl">
                    <a:srgbClr val="000000">
                      <a:alpha val="43137"/>
                    </a:srgbClr>
                  </a:outerShdw>
                </a:effectLst>
                <a:latin typeface="Myriad Pro" pitchFamily="34" charset="0"/>
              </a:rPr>
              <a:t>Pre-Intesa CCNL</a:t>
            </a:r>
            <a:br>
              <a:rPr lang="en" spc="300" dirty="0" smtClean="0">
                <a:effectLst>
                  <a:outerShdw blurRad="38100" dist="38100" dir="2700000" algn="tl">
                    <a:srgbClr val="000000">
                      <a:alpha val="43137"/>
                    </a:srgbClr>
                  </a:outerShdw>
                </a:effectLst>
                <a:latin typeface="Myriad Pro" pitchFamily="34" charset="0"/>
              </a:rPr>
            </a:br>
            <a:r>
              <a:rPr lang="en" spc="300" dirty="0" smtClean="0">
                <a:effectLst>
                  <a:outerShdw blurRad="38100" dist="38100" dir="2700000" algn="tl">
                    <a:srgbClr val="000000">
                      <a:alpha val="43137"/>
                    </a:srgbClr>
                  </a:outerShdw>
                </a:effectLst>
                <a:latin typeface="Myriad Pro" pitchFamily="34" charset="0"/>
              </a:rPr>
              <a:t>Funzioni Locali</a:t>
            </a:r>
            <a:br>
              <a:rPr lang="en" spc="300" dirty="0" smtClean="0">
                <a:effectLst>
                  <a:outerShdw blurRad="38100" dist="38100" dir="2700000" algn="tl">
                    <a:srgbClr val="000000">
                      <a:alpha val="43137"/>
                    </a:srgbClr>
                  </a:outerShdw>
                </a:effectLst>
                <a:latin typeface="Myriad Pro" pitchFamily="34" charset="0"/>
              </a:rPr>
            </a:br>
            <a:endParaRPr lang="en" spc="300" dirty="0">
              <a:effectLst>
                <a:outerShdw blurRad="38100" dist="38100" dir="2700000" algn="tl">
                  <a:srgbClr val="000000">
                    <a:alpha val="43137"/>
                  </a:srgbClr>
                </a:outerShdw>
              </a:effectLst>
              <a:latin typeface="Myriad Pro" pitchFamily="34" charset="0"/>
            </a:endParaRPr>
          </a:p>
        </p:txBody>
      </p:sp>
      <p:sp>
        <p:nvSpPr>
          <p:cNvPr id="3" name="CasellaDiTesto 2"/>
          <p:cNvSpPr txBox="1"/>
          <p:nvPr/>
        </p:nvSpPr>
        <p:spPr>
          <a:xfrm>
            <a:off x="4211960" y="4280197"/>
            <a:ext cx="4896544" cy="307777"/>
          </a:xfrm>
          <a:prstGeom prst="rect">
            <a:avLst/>
          </a:prstGeom>
          <a:noFill/>
        </p:spPr>
        <p:txBody>
          <a:bodyPr wrap="square" rtlCol="0">
            <a:spAutoFit/>
          </a:bodyPr>
          <a:lstStyle/>
          <a:p>
            <a:r>
              <a:rPr lang="it-IT" b="1" dirty="0" smtClean="0">
                <a:solidFill>
                  <a:schemeClr val="bg1"/>
                </a:solidFill>
                <a:effectLst>
                  <a:outerShdw blurRad="38100" dist="38100" dir="2700000" algn="tl">
                    <a:srgbClr val="000000">
                      <a:alpha val="43137"/>
                    </a:srgbClr>
                  </a:outerShdw>
                </a:effectLst>
              </a:rPr>
              <a:t>www.uilfpl.it – info@uilfpl.it   (Revisione 1.0)</a:t>
            </a:r>
            <a:endParaRPr lang="it-IT" b="1" dirty="0">
              <a:solidFill>
                <a:schemeClr val="bg1"/>
              </a:solidFill>
              <a:effectLst>
                <a:outerShdw blurRad="38100" dist="38100" dir="2700000" algn="tl">
                  <a:srgbClr val="000000">
                    <a:alpha val="43137"/>
                  </a:srgbClr>
                </a:outerShdw>
              </a:effectLst>
            </a:endParaRPr>
          </a:p>
        </p:txBody>
      </p:sp>
      <p:pic>
        <p:nvPicPr>
          <p:cNvPr id="5" name="Immagine 4" descr="qrcode_info.PNG"/>
          <p:cNvPicPr>
            <a:picLocks noChangeAspect="1"/>
          </p:cNvPicPr>
          <p:nvPr/>
        </p:nvPicPr>
        <p:blipFill>
          <a:blip r:embed="rId3"/>
          <a:stretch>
            <a:fillRect/>
          </a:stretch>
        </p:blipFill>
        <p:spPr>
          <a:xfrm>
            <a:off x="107504" y="4299942"/>
            <a:ext cx="699542" cy="699542"/>
          </a:xfrm>
          <a:prstGeom prst="rect">
            <a:avLst/>
          </a:prstGeom>
        </p:spPr>
      </p:pic>
      <p:pic>
        <p:nvPicPr>
          <p:cNvPr id="6" name="Immagine 5" descr="27545059_2477269325830888_803796532178988307_n.jpg"/>
          <p:cNvPicPr>
            <a:picLocks noChangeAspect="1"/>
          </p:cNvPicPr>
          <p:nvPr/>
        </p:nvPicPr>
        <p:blipFill>
          <a:blip r:embed="rId4"/>
          <a:stretch>
            <a:fillRect/>
          </a:stretch>
        </p:blipFill>
        <p:spPr>
          <a:xfrm>
            <a:off x="7812360" y="3003798"/>
            <a:ext cx="1203598" cy="1203598"/>
          </a:xfrm>
          <a:prstGeom prst="rect">
            <a:avLst/>
          </a:prstGeom>
        </p:spPr>
      </p:pic>
      <p:pic>
        <p:nvPicPr>
          <p:cNvPr id="7" name="Immagine 6" descr="Immagine1.tif"/>
          <p:cNvPicPr>
            <a:picLocks noChangeAspect="1"/>
          </p:cNvPicPr>
          <p:nvPr/>
        </p:nvPicPr>
        <p:blipFill>
          <a:blip r:embed="rId5"/>
          <a:stretch>
            <a:fillRect/>
          </a:stretch>
        </p:blipFill>
        <p:spPr>
          <a:xfrm>
            <a:off x="971600" y="4587974"/>
            <a:ext cx="1010808" cy="389883"/>
          </a:xfrm>
          <a:prstGeom prst="rect">
            <a:avLst/>
          </a:prstGeom>
        </p:spPr>
      </p:pic>
      <p:pic>
        <p:nvPicPr>
          <p:cNvPr id="10" name="Immagine 9" descr="VOTA_RSU_MATITA_ORIZZ_WHITE.png"/>
          <p:cNvPicPr>
            <a:picLocks noChangeAspect="1"/>
          </p:cNvPicPr>
          <p:nvPr/>
        </p:nvPicPr>
        <p:blipFill>
          <a:blip r:embed="rId6"/>
          <a:stretch>
            <a:fillRect/>
          </a:stretch>
        </p:blipFill>
        <p:spPr>
          <a:xfrm>
            <a:off x="0" y="-164554"/>
            <a:ext cx="2274465" cy="1516310"/>
          </a:xfrm>
          <a:prstGeom prst="rect">
            <a:avLst/>
          </a:prstGeom>
        </p:spPr>
      </p:pic>
      <p:sp>
        <p:nvSpPr>
          <p:cNvPr id="8" name="Shape 184"/>
          <p:cNvSpPr txBox="1">
            <a:spLocks/>
          </p:cNvSpPr>
          <p:nvPr/>
        </p:nvSpPr>
        <p:spPr>
          <a:xfrm>
            <a:off x="323528" y="3117704"/>
            <a:ext cx="5256584" cy="2025796"/>
          </a:xfrm>
          <a:prstGeom prst="rect">
            <a:avLst/>
          </a:prstGeom>
          <a:noFill/>
          <a:ln>
            <a:noFill/>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800"/>
              <a:buFont typeface="Roboto Condensed"/>
              <a:buNone/>
              <a:tabLst/>
              <a:defRPr/>
            </a:pPr>
            <a:r>
              <a:rPr kumimoji="0" lang="en" sz="2800" b="1" i="0" u="none" strike="noStrike" kern="0" cap="none" spc="300" normalizeH="0" baseline="0" noProof="0" dirty="0" smtClean="0">
                <a:ln>
                  <a:noFill/>
                </a:ln>
                <a:solidFill>
                  <a:srgbClr val="FFFFFF"/>
                </a:solidFill>
                <a:effectLst>
                  <a:outerShdw blurRad="38100" dist="38100" dir="2700000" algn="tl">
                    <a:srgbClr val="000000">
                      <a:alpha val="43137"/>
                    </a:srgbClr>
                  </a:outerShdw>
                </a:effectLst>
                <a:uLnTx/>
                <a:uFillTx/>
                <a:latin typeface="Myriad Pro" pitchFamily="34" charset="0"/>
                <a:ea typeface="Roboto Condensed"/>
                <a:cs typeface="Roboto Condensed"/>
                <a:sym typeface="Roboto Condensed"/>
              </a:rPr>
              <a:t>Triennio 2016-2018</a:t>
            </a:r>
            <a:r>
              <a:rPr kumimoji="0" lang="en" sz="4800" b="1" i="0" u="none" strike="noStrike" kern="0" cap="none" spc="300" normalizeH="0" baseline="0" noProof="0" dirty="0" smtClean="0">
                <a:ln>
                  <a:noFill/>
                </a:ln>
                <a:solidFill>
                  <a:srgbClr val="FFFFFF"/>
                </a:solidFill>
                <a:effectLst>
                  <a:outerShdw blurRad="38100" dist="38100" dir="2700000" algn="tl">
                    <a:srgbClr val="000000">
                      <a:alpha val="43137"/>
                    </a:srgbClr>
                  </a:outerShdw>
                </a:effectLst>
                <a:uLnTx/>
                <a:uFillTx/>
                <a:latin typeface="Myriad Pro" pitchFamily="34" charset="0"/>
                <a:ea typeface="Roboto Condensed"/>
                <a:cs typeface="Roboto Condensed"/>
                <a:sym typeface="Roboto Condensed"/>
              </a:rPr>
              <a:t/>
            </a:r>
            <a:br>
              <a:rPr kumimoji="0" lang="en" sz="4800" b="1" i="0" u="none" strike="noStrike" kern="0" cap="none" spc="300" normalizeH="0" baseline="0" noProof="0" dirty="0" smtClean="0">
                <a:ln>
                  <a:noFill/>
                </a:ln>
                <a:solidFill>
                  <a:srgbClr val="FFFFFF"/>
                </a:solidFill>
                <a:effectLst>
                  <a:outerShdw blurRad="38100" dist="38100" dir="2700000" algn="tl">
                    <a:srgbClr val="000000">
                      <a:alpha val="43137"/>
                    </a:srgbClr>
                  </a:outerShdw>
                </a:effectLst>
                <a:uLnTx/>
                <a:uFillTx/>
                <a:latin typeface="Myriad Pro" pitchFamily="34" charset="0"/>
                <a:ea typeface="Roboto Condensed"/>
                <a:cs typeface="Roboto Condensed"/>
                <a:sym typeface="Roboto Condensed"/>
              </a:rPr>
            </a:br>
            <a:endParaRPr kumimoji="0" lang="en" sz="4800" b="1" i="0" u="none" strike="noStrike" kern="0" cap="none" spc="300" normalizeH="0" baseline="0" noProof="0" dirty="0">
              <a:ln>
                <a:noFill/>
              </a:ln>
              <a:solidFill>
                <a:srgbClr val="FFFFFF"/>
              </a:solidFill>
              <a:effectLst>
                <a:outerShdw blurRad="38100" dist="38100" dir="2700000" algn="tl">
                  <a:srgbClr val="000000">
                    <a:alpha val="43137"/>
                  </a:srgbClr>
                </a:outerShdw>
              </a:effectLst>
              <a:uLnTx/>
              <a:uFillTx/>
              <a:latin typeface="Myriad Pro" pitchFamily="34" charset="0"/>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barn(inVertical)">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10</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Le trattative possono durare fino a 30 giorni prorogabili per ulteriori 30,  scaduti i quali, le parti riassumono le prerogative loro riconosciute dalla legge per le parti  sostanzialmente riconducibili al punto 12, mentre diventano 45 giorni prorogabili di ulteriori 45 per l’adozione di atti unilaterali di cui all’art. 40 comma 3 </a:t>
            </a:r>
            <a:r>
              <a:rPr lang="it-IT" sz="1200" dirty="0" err="1" smtClean="0"/>
              <a:t>ter</a:t>
            </a:r>
            <a:r>
              <a:rPr lang="it-IT" sz="1200" dirty="0" smtClean="0"/>
              <a:t> del </a:t>
            </a:r>
            <a:r>
              <a:rPr lang="it-IT" sz="1200" dirty="0" err="1" smtClean="0"/>
              <a:t>D.Lgvo</a:t>
            </a:r>
            <a:r>
              <a:rPr lang="it-IT" sz="1200" dirty="0" smtClean="0"/>
              <a:t> n°165/2001 sulle altre materie rimesse alla contrattazione, qualora sussistano gravi pregiudizi alla funzionalità amministrativa dell’Ente.</a:t>
            </a:r>
          </a:p>
          <a:p>
            <a:pPr algn="just">
              <a:buFont typeface="Arial" pitchFamily="34" charset="0"/>
              <a:buChar char="•"/>
            </a:pPr>
            <a:r>
              <a:rPr lang="it-IT" sz="1200" dirty="0" smtClean="0"/>
              <a:t>E’ comunque fatto obbligo agli Enti di proseguire le trattative successivamente all’atto fino al raggiungimento di un accordo.</a:t>
            </a:r>
          </a:p>
          <a:p>
            <a:pPr algn="just">
              <a:buFont typeface="Arial" pitchFamily="34" charset="0"/>
              <a:buChar char="•"/>
            </a:pPr>
            <a:r>
              <a:rPr lang="it-IT" sz="1200" dirty="0" smtClean="0"/>
              <a:t>L’art. 3/3°comma del nuovo CCNL prevede comunque che l’Osservatorio Paritetico costituito in seno all’Aran ai sensi di legge, verifichi che l’adozione dell’atto unilaterale sia giustificato da un effettivo  pregiudizio  recato all’azione amministrativa dell’Ente.</a:t>
            </a:r>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347614"/>
            <a:ext cx="5472608"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GLI ATTI UNILATERALI</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L’art. 3/3°comma del nuovo CCNL prevede comunque che l’Osservatorio Paritetico costituito in seno all’Aran ai sensi di legge, verifichi che l’adozione dell’atto unilaterale sia giustificato da un effettivo  pregiudizio  recato all’azione amministrativa dell’Ente.</a:t>
            </a:r>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20484" name="Picture 4" descr="Risultati immagini per contrattazione"/>
          <p:cNvPicPr>
            <a:picLocks noChangeAspect="1" noChangeArrowheads="1"/>
          </p:cNvPicPr>
          <p:nvPr/>
        </p:nvPicPr>
        <p:blipFill>
          <a:blip r:embed="rId3"/>
          <a:srcRect/>
          <a:stretch>
            <a:fillRect/>
          </a:stretch>
        </p:blipFill>
        <p:spPr bwMode="auto">
          <a:xfrm rot="1335848">
            <a:off x="5341230" y="3383927"/>
            <a:ext cx="1661327" cy="13734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11</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La formazione assurge finalmente a ruolo primario nelle strategie di cambiamento per gli Enti del Comparto, con finalità di valorizzazione, supporto, aggiornamento, crescita, polivalenza ed innovazione.</a:t>
            </a:r>
          </a:p>
          <a:p>
            <a:pPr algn="just">
              <a:buFont typeface="Arial" pitchFamily="34" charset="0"/>
              <a:buChar char="•"/>
            </a:pPr>
            <a:r>
              <a:rPr lang="it-IT" sz="1200" dirty="0" smtClean="0"/>
              <a:t>Previa approvazione di appositi programmi, sono individuate le risorse finanziarie (anche con risorse aggiuntive esterne o piani di razionalizzazione) per un valore non inferiore al 1% del monte salari del comparto.</a:t>
            </a:r>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347614"/>
            <a:ext cx="5472608" cy="576064"/>
          </a:xfrm>
          <a:prstGeom prst="rect">
            <a:avLst/>
          </a:prstGeom>
          <a:noFill/>
          <a:ln>
            <a:noFill/>
          </a:ln>
        </p:spPr>
        <p:txBody>
          <a:bodyPr wrap="square" lIns="91425" tIns="91425" rIns="91425" bIns="91425" anchor="ctr" anchorCtr="0">
            <a:noAutofit/>
          </a:bodyPr>
          <a:lstStyle/>
          <a:p>
            <a:pPr lvl="0">
              <a:buClr>
                <a:srgbClr val="FFFFFF"/>
              </a:buClr>
              <a:buSzPts val="2000"/>
            </a:pPr>
            <a:r>
              <a:rPr lang="pt-BR" sz="2000" b="1" dirty="0" smtClean="0">
                <a:solidFill>
                  <a:schemeClr val="accent2"/>
                </a:solidFill>
                <a:latin typeface="Roboto Condensed"/>
                <a:ea typeface="Roboto Condensed"/>
                <a:cs typeface="Roboto Condensed"/>
                <a:sym typeface="Roboto Condensed"/>
              </a:rPr>
              <a:t>ART.49 bis e 49 ter - La Formazione   </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Per il personale che necessita di aggiornamenti in relazione alla iscrizione ad albi professionali, gli stessi entrano a far parte dei processi di aggiornamento ricompresi nella formazione, e quindi a carico dell’Ente ed in orario di lavoro.</a:t>
            </a:r>
          </a:p>
          <a:p>
            <a:pPr algn="just">
              <a:buFont typeface="Arial" pitchFamily="34" charset="0"/>
              <a:buChar char="•"/>
            </a:pPr>
            <a:r>
              <a:rPr lang="it-IT" sz="1200" dirty="0" smtClean="0"/>
              <a:t>L’Organismo paritetico di cui all’art. 6 acquisisce elementi  relativi ai fabbisogni,  formula proposte e monitora l’attività di formazione  svolta, ivi comprese le risorse utilizzate.</a:t>
            </a:r>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18435" name="Picture 3" descr="Risultati immagini per formazione"/>
          <p:cNvPicPr>
            <a:picLocks noChangeAspect="1" noChangeArrowheads="1"/>
          </p:cNvPicPr>
          <p:nvPr/>
        </p:nvPicPr>
        <p:blipFill>
          <a:blip r:embed="rId3"/>
          <a:srcRect/>
          <a:stretch>
            <a:fillRect/>
          </a:stretch>
        </p:blipFill>
        <p:spPr bwMode="auto">
          <a:xfrm>
            <a:off x="3707904" y="3651870"/>
            <a:ext cx="1715319" cy="12857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ORDINAMENTO PROFESSIONALE </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12</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In considerazione delle ridotta tempistica per la sottoscrizione del CCNL  e dell’approssimarsi della scadenza del medesimo, le parti, stante la complessità della materia hanno ritenuto di rinviare ad un Commissione paritetica l’evoluzione del sistema di classificazione, in un ottica di bilanciamento fra esigenze organizzative e valorizzazione delle professionalità dei dipendenti.</a:t>
            </a:r>
          </a:p>
          <a:p>
            <a:pPr algn="just">
              <a:buFont typeface="Arial" pitchFamily="34" charset="0"/>
              <a:buChar char="•"/>
            </a:pPr>
            <a:r>
              <a:rPr lang="it-IT" sz="1200" dirty="0" smtClean="0"/>
              <a:t>Entro trenta giorni dalla sottoscrizione del CCNL, si istituisce la Commissione che dovrà prevedere fra l’altro:</a:t>
            </a:r>
          </a:p>
          <a:p>
            <a:pPr algn="just">
              <a:buFont typeface="Wingdings" pitchFamily="2" charset="2"/>
              <a:buChar char="ü"/>
            </a:pPr>
            <a:r>
              <a:rPr lang="it-IT" sz="1200" dirty="0" smtClean="0"/>
              <a:t>Una rivisitazione dei profili professionali adeguandoli ai cambiamenti dei processi organizzativi e gestionali con adeguamento delle declaratorie.</a:t>
            </a:r>
          </a:p>
          <a:p>
            <a:pPr algn="just">
              <a:buFont typeface="Wingdings" pitchFamily="2" charset="2"/>
              <a:buChar char="ü"/>
            </a:pPr>
            <a:r>
              <a:rPr lang="it-IT" sz="1200" dirty="0" smtClean="0"/>
              <a:t>Una analisi attenta di alcune specificità professionali per il settore educativo, scolastico e dell’avvocatura con la  previsione di specifiche Sezioni nel CCNL 219-2021.</a:t>
            </a:r>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635646"/>
            <a:ext cx="5472608" cy="576064"/>
          </a:xfrm>
          <a:prstGeom prst="rect">
            <a:avLst/>
          </a:prstGeom>
          <a:noFill/>
          <a:ln>
            <a:noFill/>
          </a:ln>
        </p:spPr>
        <p:txBody>
          <a:bodyPr wrap="square" lIns="91425" tIns="91425" rIns="91425" bIns="91425" anchor="ctr" anchorCtr="0">
            <a:noAutofit/>
          </a:bodyPr>
          <a:lstStyle/>
          <a:p>
            <a:pPr>
              <a:buClr>
                <a:srgbClr val="FFFFFF"/>
              </a:buClr>
              <a:buSzPts val="2000"/>
            </a:pPr>
            <a:r>
              <a:rPr lang="pt-BR" sz="2000" b="1" dirty="0" smtClean="0">
                <a:solidFill>
                  <a:schemeClr val="accent2"/>
                </a:solidFill>
                <a:latin typeface="Roboto Condensed"/>
                <a:ea typeface="Roboto Condensed"/>
                <a:cs typeface="Roboto Condensed"/>
                <a:sym typeface="Roboto Condensed"/>
              </a:rPr>
              <a:t>ART.11  COMMISSIONE PARITETICA:</a:t>
            </a:r>
          </a:p>
          <a:p>
            <a:pPr>
              <a:buClr>
                <a:srgbClr val="FFFFFF"/>
              </a:buClr>
              <a:buSzPts val="2000"/>
            </a:pPr>
            <a:r>
              <a:rPr lang="pt-BR" sz="2000" b="1" dirty="0" smtClean="0">
                <a:solidFill>
                  <a:schemeClr val="accent2"/>
                </a:solidFill>
                <a:latin typeface="Roboto Condensed"/>
                <a:ea typeface="Roboto Condensed"/>
                <a:cs typeface="Roboto Condensed"/>
                <a:sym typeface="Roboto Condensed"/>
              </a:rPr>
              <a:t> </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lvl="0" algn="just">
              <a:buFont typeface="Wingdings" pitchFamily="2" charset="2"/>
              <a:buChar char="ü"/>
            </a:pPr>
            <a:r>
              <a:rPr lang="it-IT" sz="1200" dirty="0" smtClean="0"/>
              <a:t>Analisi degli strumenti per sostenere lo sviluppo delle competenze professionali anche su base selettiva.</a:t>
            </a:r>
          </a:p>
          <a:p>
            <a:pPr algn="just">
              <a:buFont typeface="Wingdings" pitchFamily="2" charset="2"/>
              <a:buChar char="ü"/>
            </a:pPr>
            <a:r>
              <a:rPr lang="it-IT" sz="1200" dirty="0" smtClean="0"/>
              <a:t>I  lavori della Commissione dovranno concludersi entro il mese di luglio del corrente anno, per consentire di definire già le linee di indirizzo per la prossima tornata contrattuale    ( tre mesi per il settore educativo e scolastico)</a:t>
            </a:r>
          </a:p>
          <a:p>
            <a:pPr>
              <a:buFont typeface="Wingdings" pitchFamily="2" charset="2"/>
              <a:buChar char="ü"/>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
        <p:nvSpPr>
          <p:cNvPr id="32771" name="AutoShape 3" descr="Risultati immagini per COMMISSIONE PARITETICA"/>
          <p:cNvSpPr>
            <a:spLocks noChangeAspect="1" noChangeArrowheads="1"/>
          </p:cNvSpPr>
          <p:nvPr/>
        </p:nvSpPr>
        <p:spPr bwMode="auto">
          <a:xfrm>
            <a:off x="155575" y="-2087563"/>
            <a:ext cx="5800725"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5" name="AutoShape 7" descr="Risultati immagini per COMMISSIONE PARITETICA"/>
          <p:cNvSpPr>
            <a:spLocks noChangeAspect="1" noChangeArrowheads="1"/>
          </p:cNvSpPr>
          <p:nvPr/>
        </p:nvSpPr>
        <p:spPr bwMode="auto">
          <a:xfrm>
            <a:off x="155575" y="-2087563"/>
            <a:ext cx="5800725"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7" name="AutoShape 9" descr="Risultati immagini per COMMISSIONE PARITETICA"/>
          <p:cNvSpPr>
            <a:spLocks noChangeAspect="1" noChangeArrowheads="1"/>
          </p:cNvSpPr>
          <p:nvPr/>
        </p:nvSpPr>
        <p:spPr bwMode="auto">
          <a:xfrm>
            <a:off x="155575" y="-2087563"/>
            <a:ext cx="5800725"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2779" name="Picture 11" descr="Immagine correlata"/>
          <p:cNvPicPr>
            <a:picLocks noChangeAspect="1" noChangeArrowheads="1"/>
          </p:cNvPicPr>
          <p:nvPr/>
        </p:nvPicPr>
        <p:blipFill>
          <a:blip r:embed="rId3"/>
          <a:srcRect/>
          <a:stretch>
            <a:fillRect/>
          </a:stretch>
        </p:blipFill>
        <p:spPr bwMode="auto">
          <a:xfrm>
            <a:off x="5220072" y="3651870"/>
            <a:ext cx="1738164" cy="11541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ORDINAMENTO PROFESSIONALE </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13</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Si  procede ad un accorpamento delle cd “alte professionalità” con le “posizioni organizzative” prevedendo  due fattispecie (direzione di unità organizzative complesse, alte professionalità anche richiedenti iscrizioni ad albi, titoli universitari o prestazioni di lavoro effettuate in ambiti di rilevante qualificazione professionale).</a:t>
            </a:r>
          </a:p>
          <a:p>
            <a:pPr algn="just">
              <a:buFont typeface="Arial" pitchFamily="34" charset="0"/>
              <a:buChar char="•"/>
            </a:pPr>
            <a:r>
              <a:rPr lang="it-IT" sz="1200" dirty="0" smtClean="0"/>
              <a:t>Riservate al personale di categoria D, ad eccezione per  i Comuni in cui non siano presenti tali categoria negli ambiti apicali o presso le IPAB (conferimento alla categoria C).</a:t>
            </a:r>
          </a:p>
          <a:p>
            <a:pPr algn="just">
              <a:buFont typeface="Arial" pitchFamily="34" charset="0"/>
              <a:buChar char="•"/>
            </a:pPr>
            <a:r>
              <a:rPr lang="it-IT" sz="1200" dirty="0" smtClean="0"/>
              <a:t>Gli  incarichi già conferiti rimangono validi fino al  termine delle procedure previste nell’ambito del confronto con le </a:t>
            </a:r>
            <a:r>
              <a:rPr lang="it-IT" sz="1200" dirty="0" err="1" smtClean="0"/>
              <a:t>OO.SS</a:t>
            </a:r>
            <a:r>
              <a:rPr lang="it-IT" sz="1200" dirty="0" smtClean="0"/>
              <a:t> e RSU  e comunque non oltre un anno dall’entrata in vigore del CCNL.</a:t>
            </a:r>
          </a:p>
          <a:p>
            <a:pPr algn="just">
              <a:buFont typeface="Arial" pitchFamily="34" charset="0"/>
              <a:buChar char="•"/>
            </a:pPr>
            <a:r>
              <a:rPr lang="it-IT" sz="1200" dirty="0" smtClean="0"/>
              <a:t>La durata degli incarichi viene fissata nel periodo </a:t>
            </a:r>
            <a:r>
              <a:rPr lang="it-IT" sz="1200" dirty="0" err="1" smtClean="0"/>
              <a:t>max</a:t>
            </a:r>
            <a:r>
              <a:rPr lang="it-IT" sz="1200" dirty="0" smtClean="0"/>
              <a:t> di 3 anni.</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635646"/>
            <a:ext cx="5832648"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ART.13  </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AREA DELLE POSIZIONI ORGANIZZATIVE</a:t>
            </a:r>
            <a:r>
              <a:rPr lang="pt-BR" sz="2000" b="1" dirty="0" smtClean="0">
                <a:solidFill>
                  <a:schemeClr val="accent2"/>
                </a:solidFill>
                <a:latin typeface="Roboto Condensed"/>
                <a:ea typeface="Roboto Condensed"/>
                <a:cs typeface="Roboto Condensed"/>
                <a:sym typeface="Roboto Condensed"/>
              </a:rPr>
              <a:t>:</a:t>
            </a:r>
          </a:p>
          <a:p>
            <a:pPr>
              <a:buClr>
                <a:srgbClr val="FFFFFF"/>
              </a:buClr>
              <a:buSzPts val="2000"/>
            </a:pPr>
            <a:r>
              <a:rPr lang="pt-BR" sz="2000" b="1" dirty="0" smtClean="0">
                <a:solidFill>
                  <a:schemeClr val="accent2"/>
                </a:solidFill>
                <a:latin typeface="Roboto Condensed"/>
                <a:ea typeface="Roboto Condensed"/>
                <a:cs typeface="Roboto Condensed"/>
                <a:sym typeface="Roboto Condensed"/>
              </a:rPr>
              <a:t> </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lvl="0" algn="just">
              <a:buFont typeface="Arial" pitchFamily="34" charset="0"/>
              <a:buChar char="•"/>
            </a:pPr>
            <a:r>
              <a:rPr lang="it-IT" sz="1200" dirty="0" smtClean="0"/>
              <a:t>La  variazione degli importi per la posizione assegnata varia da € 5.000,00 ad  € 16.000,00. Nell’assegnazione di  tali valori, verrà considerata  l’assegnazione  di funzioni delegate  con attribuzioni di poteri di firma a rilevanza esterna, seppur nei limiti di legge e regolamento.</a:t>
            </a:r>
          </a:p>
          <a:p>
            <a:pPr lvl="0" algn="just">
              <a:buFont typeface="Arial" pitchFamily="34" charset="0"/>
              <a:buChar char="•"/>
            </a:pPr>
            <a:r>
              <a:rPr lang="it-IT" sz="1200" dirty="0" smtClean="0"/>
              <a:t>Per le categorie C dei Comuni sprovvisti di categorie D ed ex IPAB, l’importo varia da € 3.000,00 ad € 9.500,00.</a:t>
            </a:r>
          </a:p>
          <a:p>
            <a:pPr>
              <a:buFont typeface="Wingdings" pitchFamily="2" charset="2"/>
              <a:buChar char="ü"/>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34819" name="Picture 3" descr="Immagine correlata"/>
          <p:cNvPicPr>
            <a:picLocks noChangeAspect="1" noChangeArrowheads="1"/>
          </p:cNvPicPr>
          <p:nvPr/>
        </p:nvPicPr>
        <p:blipFill>
          <a:blip r:embed="rId3"/>
          <a:srcRect/>
          <a:stretch>
            <a:fillRect/>
          </a:stretch>
        </p:blipFill>
        <p:spPr bwMode="auto">
          <a:xfrm>
            <a:off x="4788024" y="3579862"/>
            <a:ext cx="2148855" cy="14198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ORDINAMENTO PROFESSIONALE </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14</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Confermata la selettività della procedura, con introduzione e semplificazione dei  parametri che concorrono a formare la valutazione:</a:t>
            </a:r>
          </a:p>
          <a:p>
            <a:pPr marL="228600" indent="-228600" algn="just">
              <a:buFont typeface="+mj-lt"/>
              <a:buAutoNum type="arabicPeriod"/>
            </a:pPr>
            <a:r>
              <a:rPr lang="it-IT" sz="1200" dirty="0" smtClean="0"/>
              <a:t>Risultanze della  valutazione della performance dell’ultimo triennio precedente all’anno di valutazione</a:t>
            </a:r>
          </a:p>
          <a:p>
            <a:pPr marL="228600" indent="-228600" algn="just">
              <a:buFont typeface="+mj-lt"/>
              <a:buAutoNum type="arabicPeriod"/>
            </a:pPr>
            <a:r>
              <a:rPr lang="it-IT" sz="1200" dirty="0" smtClean="0"/>
              <a:t>Esperienze maturate  negli ambiti  professionali di riferimento</a:t>
            </a:r>
          </a:p>
          <a:p>
            <a:pPr marL="228600" indent="-228600" algn="just">
              <a:buFont typeface="+mj-lt"/>
              <a:buAutoNum type="arabicPeriod"/>
            </a:pPr>
            <a:r>
              <a:rPr lang="it-IT" sz="1200" dirty="0" smtClean="0"/>
              <a:t>Competenze acquisite e certificate dai processi formativi </a:t>
            </a:r>
          </a:p>
          <a:p>
            <a:pPr algn="just">
              <a:buFont typeface="Arial" pitchFamily="34" charset="0"/>
              <a:buChar char="•"/>
            </a:pPr>
            <a:r>
              <a:rPr lang="it-IT" sz="1200" dirty="0" smtClean="0"/>
              <a:t>Confermata anche la permanenza minima di  24  mesi nel livello economico precedente.</a:t>
            </a:r>
          </a:p>
          <a:p>
            <a:pPr algn="just">
              <a:buFont typeface="Arial" pitchFamily="34" charset="0"/>
              <a:buChar char="•"/>
            </a:pPr>
            <a:r>
              <a:rPr lang="it-IT" sz="1200" dirty="0" smtClean="0"/>
              <a:t>La  decorrenza non potrà avere decorrenza anteriore al 1°gennaio dell’anno in cui viene sottoscritto il contratto (od accordo annuale), che preveda anche l’assegnazione di risorse economiche.</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635646"/>
            <a:ext cx="6552728"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1600" b="1" dirty="0" smtClean="0">
                <a:solidFill>
                  <a:schemeClr val="accent2"/>
                </a:solidFill>
                <a:latin typeface="Roboto Condensed"/>
                <a:ea typeface="Roboto Condensed"/>
                <a:cs typeface="Roboto Condensed"/>
                <a:sym typeface="Roboto Condensed"/>
              </a:rPr>
              <a:t>ART.16  </a:t>
            </a:r>
          </a:p>
          <a:p>
            <a:pPr>
              <a:buClr>
                <a:srgbClr val="FFFFFF"/>
              </a:buClr>
              <a:buSzPts val="2000"/>
            </a:pPr>
            <a:r>
              <a:rPr lang="it-IT" sz="1600" b="1" dirty="0" smtClean="0">
                <a:solidFill>
                  <a:schemeClr val="accent2"/>
                </a:solidFill>
                <a:latin typeface="Roboto Condensed"/>
                <a:ea typeface="Roboto Condensed"/>
                <a:cs typeface="Roboto Condensed"/>
                <a:sym typeface="Roboto Condensed"/>
              </a:rPr>
              <a:t>PROGRESSIONE ECONOMICA INTERNA ALLA CATEGORIA</a:t>
            </a:r>
          </a:p>
          <a:p>
            <a:pPr>
              <a:buClr>
                <a:srgbClr val="FFFFFF"/>
              </a:buClr>
              <a:buSzPts val="2000"/>
            </a:pPr>
            <a:r>
              <a:rPr lang="pt-BR" sz="2000" b="1" dirty="0" smtClean="0">
                <a:solidFill>
                  <a:schemeClr val="accent2"/>
                </a:solidFill>
                <a:latin typeface="Roboto Condensed"/>
                <a:ea typeface="Roboto Condensed"/>
                <a:cs typeface="Roboto Condensed"/>
                <a:sym typeface="Roboto Condensed"/>
              </a:rPr>
              <a:t> </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lvl="0" algn="just">
              <a:buFont typeface="Arial" pitchFamily="34" charset="0"/>
              <a:buChar char="•"/>
            </a:pPr>
            <a:r>
              <a:rPr lang="it-IT" sz="1200" dirty="0" smtClean="0"/>
              <a:t>L’esito della procedura ha validità per l’anno in cui viene prevista l’attribuzione.</a:t>
            </a:r>
          </a:p>
          <a:p>
            <a:pPr lvl="0" algn="just">
              <a:buFont typeface="Arial" pitchFamily="34" charset="0"/>
              <a:buChar char="•"/>
            </a:pPr>
            <a:r>
              <a:rPr lang="it-IT" sz="1200" dirty="0" smtClean="0"/>
              <a:t>Per il personale distaccato presso altri enti o amministrazioni dovranno essere concordate con l’ente utilizzatore le informazioni e valutazioni da adottarsi secondo la disciplina dell’Ente medesimo.</a:t>
            </a:r>
          </a:p>
          <a:p>
            <a:pPr lvl="0" algn="just">
              <a:buFont typeface="Arial" pitchFamily="34" charset="0"/>
              <a:buChar char="•"/>
            </a:pPr>
            <a:r>
              <a:rPr lang="it-IT" sz="1200" dirty="0" smtClean="0"/>
              <a:t>Sono  fate salve gli accordi già sottoscritti prima della sottoscrizione definitiva del CCNL.</a:t>
            </a:r>
          </a:p>
          <a:p>
            <a:pPr lvl="0" algn="just">
              <a:buFont typeface="Arial" pitchFamily="34" charset="0"/>
              <a:buChar char="•"/>
            </a:pPr>
            <a:r>
              <a:rPr lang="it-IT" sz="1200" dirty="0" smtClean="0"/>
              <a:t>Dal 1° aprile 2018 sono istituite le nuove posizioni apicali:</a:t>
            </a:r>
          </a:p>
          <a:p>
            <a:pPr lvl="0" algn="just">
              <a:buNone/>
            </a:pPr>
            <a:r>
              <a:rPr lang="it-IT" sz="1200" dirty="0" smtClean="0"/>
              <a:t>  A6, B8, C6, D7 (art.64).</a:t>
            </a:r>
          </a:p>
          <a:p>
            <a:pPr>
              <a:buFont typeface="Wingdings" pitchFamily="2" charset="2"/>
              <a:buChar char="ü"/>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
        <p:nvSpPr>
          <p:cNvPr id="49154" name="AutoShape 2" descr="Immagine correlata"/>
          <p:cNvSpPr>
            <a:spLocks noChangeAspect="1" noChangeArrowheads="1"/>
          </p:cNvSpPr>
          <p:nvPr/>
        </p:nvSpPr>
        <p:spPr bwMode="auto">
          <a:xfrm>
            <a:off x="155575" y="-2087563"/>
            <a:ext cx="4267200"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6" name="AutoShape 4" descr="Immagine correlata"/>
          <p:cNvSpPr>
            <a:spLocks noChangeAspect="1" noChangeArrowheads="1"/>
          </p:cNvSpPr>
          <p:nvPr/>
        </p:nvSpPr>
        <p:spPr bwMode="auto">
          <a:xfrm>
            <a:off x="155575" y="-2087563"/>
            <a:ext cx="4267200"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9158" name="AutoShape 6" descr="Immagine correlata"/>
          <p:cNvSpPr>
            <a:spLocks noChangeAspect="1" noChangeArrowheads="1"/>
          </p:cNvSpPr>
          <p:nvPr/>
        </p:nvSpPr>
        <p:spPr bwMode="auto">
          <a:xfrm>
            <a:off x="155575" y="-1600200"/>
            <a:ext cx="2857500" cy="33337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9160" name="Picture 8" descr="Risultati immagini per PROGRESSIONE ECONOMICA"/>
          <p:cNvPicPr>
            <a:picLocks noChangeAspect="1" noChangeArrowheads="1"/>
          </p:cNvPicPr>
          <p:nvPr/>
        </p:nvPicPr>
        <p:blipFill>
          <a:blip r:embed="rId3"/>
          <a:srcRect/>
          <a:stretch>
            <a:fillRect/>
          </a:stretch>
        </p:blipFill>
        <p:spPr bwMode="auto">
          <a:xfrm rot="1547816">
            <a:off x="6437066" y="634302"/>
            <a:ext cx="1661817" cy="13405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RAPPORTO </a:t>
            </a:r>
            <a:r>
              <a:rPr lang="it-IT" dirty="0" err="1" smtClean="0">
                <a:solidFill>
                  <a:schemeClr val="accent2"/>
                </a:solidFill>
              </a:rPr>
              <a:t>DI</a:t>
            </a:r>
            <a:r>
              <a:rPr lang="it-IT" dirty="0" smtClean="0">
                <a:solidFill>
                  <a:schemeClr val="accent2"/>
                </a:solidFill>
              </a:rPr>
              <a:t> LAVORO ED  </a:t>
            </a:r>
            <a:br>
              <a:rPr lang="it-IT" dirty="0" smtClean="0">
                <a:solidFill>
                  <a:schemeClr val="accent2"/>
                </a:solidFill>
              </a:rPr>
            </a:br>
            <a:r>
              <a:rPr lang="it-IT" dirty="0" smtClean="0">
                <a:solidFill>
                  <a:schemeClr val="accent2"/>
                </a:solidFill>
              </a:rPr>
              <a:t>ORARIO </a:t>
            </a:r>
            <a:r>
              <a:rPr lang="it-IT" dirty="0" err="1" smtClean="0">
                <a:solidFill>
                  <a:schemeClr val="accent2"/>
                </a:solidFill>
              </a:rPr>
              <a:t>DI</a:t>
            </a:r>
            <a:r>
              <a:rPr lang="it-IT" dirty="0" smtClean="0">
                <a:solidFill>
                  <a:schemeClr val="accent2"/>
                </a:solidFill>
              </a:rPr>
              <a:t> LAVORO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15</a:t>
            </a:fld>
            <a:endParaRPr lang="en"/>
          </a:p>
        </p:txBody>
      </p:sp>
      <p:sp>
        <p:nvSpPr>
          <p:cNvPr id="193" name="Shape 193"/>
          <p:cNvSpPr txBox="1">
            <a:spLocks noGrp="1"/>
          </p:cNvSpPr>
          <p:nvPr>
            <p:ph type="body" idx="1"/>
          </p:nvPr>
        </p:nvSpPr>
        <p:spPr>
          <a:xfrm>
            <a:off x="611560" y="1707654"/>
            <a:ext cx="6696744"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a:t>
            </a:r>
            <a:r>
              <a:rPr lang="it-IT" sz="1400" dirty="0" smtClean="0"/>
              <a:t>Parimenti alle Funzioni Centrali viene istituito finalmente anche nella Funzioni Locali il fascicolo personale anche sotto forma digitale, inerente tutti gli atti prodotti dall’Amministrazione e dal suo dipendente che attengono al percorso professionale, formativo e di  carriera nonché all’attività svolta ed ulteriori fatti che lo riguardino.</a:t>
            </a:r>
          </a:p>
          <a:p>
            <a:pPr algn="just">
              <a:buFont typeface="Arial" pitchFamily="34" charset="0"/>
              <a:buChar char="•"/>
            </a:pPr>
            <a:endParaRPr lang="it-IT" sz="1400" dirty="0" smtClean="0"/>
          </a:p>
          <a:p>
            <a:pPr algn="just">
              <a:buNone/>
            </a:pPr>
            <a:r>
              <a:rPr lang="it-IT" sz="1400" dirty="0" smtClean="0"/>
              <a:t>Nota: Fortemente richiesto dalla UIL FPL  e ritenuto  necessario per verificare i processi di mobilità e apprendimento certificato,  al fine di valutare e comparare con maggiore obiettività le scelte assunte in capo all’Amministrazione e le concrete ricadute nel rapporto di lavoro.</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21 FASCICOLO PERSONALE</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47106" name="AutoShape 2" descr="Immagine correlata"/>
          <p:cNvSpPr>
            <a:spLocks noChangeAspect="1" noChangeArrowheads="1"/>
          </p:cNvSpPr>
          <p:nvPr/>
        </p:nvSpPr>
        <p:spPr bwMode="auto">
          <a:xfrm>
            <a:off x="155575" y="-1600200"/>
            <a:ext cx="2857500" cy="33337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08" name="AutoShape 4" descr="Risultati immagini per FASCICOLO PERSONALE"/>
          <p:cNvSpPr>
            <a:spLocks noChangeAspect="1" noChangeArrowheads="1"/>
          </p:cNvSpPr>
          <p:nvPr/>
        </p:nvSpPr>
        <p:spPr bwMode="auto">
          <a:xfrm>
            <a:off x="155575" y="-2087563"/>
            <a:ext cx="4362450"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7110" name="AutoShape 6" descr="Risultati immagini per FASCICOLO PERSONALE"/>
          <p:cNvSpPr>
            <a:spLocks noChangeAspect="1" noChangeArrowheads="1"/>
          </p:cNvSpPr>
          <p:nvPr/>
        </p:nvSpPr>
        <p:spPr bwMode="auto">
          <a:xfrm>
            <a:off x="155575" y="-2087563"/>
            <a:ext cx="4362450" cy="43624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7112" name="Picture 8" descr="Immagine correlata"/>
          <p:cNvPicPr>
            <a:picLocks noChangeAspect="1" noChangeArrowheads="1"/>
          </p:cNvPicPr>
          <p:nvPr/>
        </p:nvPicPr>
        <p:blipFill>
          <a:blip r:embed="rId3"/>
          <a:srcRect/>
          <a:stretch>
            <a:fillRect/>
          </a:stretch>
        </p:blipFill>
        <p:spPr bwMode="auto">
          <a:xfrm>
            <a:off x="7524328" y="2139702"/>
            <a:ext cx="1512167" cy="15121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RAPPORTO </a:t>
            </a:r>
            <a:r>
              <a:rPr lang="it-IT" dirty="0" err="1" smtClean="0">
                <a:solidFill>
                  <a:schemeClr val="accent2"/>
                </a:solidFill>
              </a:rPr>
              <a:t>DI</a:t>
            </a:r>
            <a:r>
              <a:rPr lang="it-IT" dirty="0" smtClean="0">
                <a:solidFill>
                  <a:schemeClr val="accent2"/>
                </a:solidFill>
              </a:rPr>
              <a:t> LAVORO ED  </a:t>
            </a:r>
            <a:br>
              <a:rPr lang="it-IT" dirty="0" smtClean="0">
                <a:solidFill>
                  <a:schemeClr val="accent2"/>
                </a:solidFill>
              </a:rPr>
            </a:br>
            <a:r>
              <a:rPr lang="it-IT" dirty="0" smtClean="0">
                <a:solidFill>
                  <a:schemeClr val="accent2"/>
                </a:solidFill>
              </a:rPr>
              <a:t>ORARIO </a:t>
            </a:r>
            <a:r>
              <a:rPr lang="it-IT" dirty="0" err="1" smtClean="0">
                <a:solidFill>
                  <a:schemeClr val="accent2"/>
                </a:solidFill>
              </a:rPr>
              <a:t>DI</a:t>
            </a:r>
            <a:r>
              <a:rPr lang="it-IT" dirty="0" smtClean="0">
                <a:solidFill>
                  <a:schemeClr val="accent2"/>
                </a:solidFill>
              </a:rPr>
              <a:t> LAVORO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16</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Si   dispone che l’orario di  lavoro è di norma articolato su cinque giorni, fatte salve le esigenze di particolari servizi da erogarsi con continuità.</a:t>
            </a:r>
          </a:p>
          <a:p>
            <a:pPr algn="just">
              <a:buFont typeface="Arial" pitchFamily="34" charset="0"/>
              <a:buChar char="•"/>
            </a:pPr>
            <a:r>
              <a:rPr lang="it-IT" sz="1200" dirty="0" smtClean="0"/>
              <a:t>Si  richiama ovviamente il </a:t>
            </a:r>
            <a:r>
              <a:rPr lang="it-IT" sz="1200" dirty="0" err="1" smtClean="0"/>
              <a:t>D.Lgvo</a:t>
            </a:r>
            <a:r>
              <a:rPr lang="it-IT" sz="1200" dirty="0" smtClean="0"/>
              <a:t> n°66/2003, intervenuto  e mai recepito integralmente nel contratto, sulla durata massima dell’orario medio settimanale pari a 48 ore comprensivo di straordinario, riferito ad un arco temporale di sei mesi.</a:t>
            </a:r>
          </a:p>
          <a:p>
            <a:pPr algn="just">
              <a:buNone/>
            </a:pPr>
            <a:r>
              <a:rPr lang="it-IT" sz="1200" dirty="0" smtClean="0"/>
              <a:t>Previsto:</a:t>
            </a:r>
          </a:p>
          <a:p>
            <a:pPr marL="228600" indent="-228600" algn="just">
              <a:buFont typeface="Wingdings" pitchFamily="2" charset="2"/>
              <a:buChar char="ü"/>
            </a:pPr>
            <a:r>
              <a:rPr lang="it-IT" sz="1200" dirty="0" smtClean="0"/>
              <a:t>Orario flessibile, ovvero fasce temporali  entro le quali sono consentiti l’inizio ed il termine della prestazione sulla base delle previsioni del successivo articolo 27.</a:t>
            </a:r>
          </a:p>
          <a:p>
            <a:pPr marL="228600" indent="-228600" algn="just">
              <a:buFont typeface="Wingdings" pitchFamily="2" charset="2"/>
              <a:buChar char="ü"/>
            </a:pPr>
            <a:r>
              <a:rPr lang="it-IT" sz="1200" dirty="0" smtClean="0"/>
              <a:t>Turnazioni, ovvero rotazioni cicliche dei dipendenti in  articolazioni prestabilite come indicato nel successivo art.23</a:t>
            </a:r>
          </a:p>
          <a:p>
            <a:pPr algn="just">
              <a:buNone/>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.22 ORARIO</a:t>
            </a:r>
            <a:r>
              <a:rPr lang="it-IT" sz="2000" b="1" dirty="0" smtClean="0">
                <a:solidFill>
                  <a:schemeClr val="accent2"/>
                </a:solidFill>
                <a:latin typeface="Roboto Condensed"/>
                <a:ea typeface="Roboto Condensed"/>
                <a:cs typeface="Roboto Condensed"/>
                <a:sym typeface="Roboto Condensed"/>
              </a:rPr>
              <a:t>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LAVORO</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lvl="0" algn="just">
              <a:buFont typeface="Wingdings" pitchFamily="2" charset="2"/>
              <a:buChar char="ü"/>
            </a:pPr>
            <a:r>
              <a:rPr lang="it-IT" sz="1200" dirty="0" smtClean="0"/>
              <a:t>Orario multi periodale, con programmazione di calendari di lavoro plurisettimanali, superiori od inferiori alle 36 ore.</a:t>
            </a:r>
          </a:p>
          <a:p>
            <a:pPr lvl="0" algn="just">
              <a:buNone/>
            </a:pPr>
            <a:r>
              <a:rPr lang="it-IT" sz="1200" dirty="0" smtClean="0"/>
              <a:t>Possibile anche utilizzare insieme le diverse tipologie in relazione all’esigenze di specifici servizi.</a:t>
            </a:r>
          </a:p>
          <a:p>
            <a:pPr lvl="0" algn="just">
              <a:buNone/>
            </a:pPr>
            <a:r>
              <a:rPr lang="it-IT" sz="1200" dirty="0" smtClean="0"/>
              <a:t>Viene assicurato un riposo giornaliero non inferiore alle 11 ore ed alla necessità di effettuare una pausa dopo le sei ore di lavoro .</a:t>
            </a:r>
          </a:p>
          <a:p>
            <a:pPr>
              <a:buFont typeface="Wingdings" pitchFamily="2" charset="2"/>
              <a:buChar char="ü"/>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45060" name="Picture 4" descr="Immagine correlata"/>
          <p:cNvPicPr>
            <a:picLocks noChangeAspect="1" noChangeArrowheads="1"/>
          </p:cNvPicPr>
          <p:nvPr/>
        </p:nvPicPr>
        <p:blipFill>
          <a:blip r:embed="rId3"/>
          <a:srcRect/>
          <a:stretch>
            <a:fillRect/>
          </a:stretch>
        </p:blipFill>
        <p:spPr bwMode="auto">
          <a:xfrm>
            <a:off x="5148064" y="3723878"/>
            <a:ext cx="1747714" cy="116007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RAPPORTO </a:t>
            </a:r>
            <a:r>
              <a:rPr lang="it-IT" dirty="0" err="1" smtClean="0">
                <a:solidFill>
                  <a:schemeClr val="accent2"/>
                </a:solidFill>
              </a:rPr>
              <a:t>DI</a:t>
            </a:r>
            <a:r>
              <a:rPr lang="it-IT" dirty="0" smtClean="0">
                <a:solidFill>
                  <a:schemeClr val="accent2"/>
                </a:solidFill>
              </a:rPr>
              <a:t> LAVORO ED  </a:t>
            </a:r>
            <a:br>
              <a:rPr lang="it-IT" dirty="0" smtClean="0">
                <a:solidFill>
                  <a:schemeClr val="accent2"/>
                </a:solidFill>
              </a:rPr>
            </a:br>
            <a:r>
              <a:rPr lang="it-IT" dirty="0" smtClean="0">
                <a:solidFill>
                  <a:schemeClr val="accent2"/>
                </a:solidFill>
              </a:rPr>
              <a:t>ORARIO </a:t>
            </a:r>
            <a:r>
              <a:rPr lang="it-IT" dirty="0" err="1" smtClean="0">
                <a:solidFill>
                  <a:schemeClr val="accent2"/>
                </a:solidFill>
              </a:rPr>
              <a:t>DI</a:t>
            </a:r>
            <a:r>
              <a:rPr lang="it-IT" dirty="0" smtClean="0">
                <a:solidFill>
                  <a:schemeClr val="accent2"/>
                </a:solidFill>
              </a:rPr>
              <a:t> LAVORO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17</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a:t>
            </a:r>
            <a:r>
              <a:rPr lang="it-IT" sz="1400" dirty="0" smtClean="0"/>
              <a:t>Viene inserito l’obbligo di programmazione da parte  dell’Ente, diversamente da prima e  rimangono gli obblighi di distribuzione equilibrata in relazione a quanto adottato dall’Ente.</a:t>
            </a:r>
          </a:p>
          <a:p>
            <a:pPr algn="just">
              <a:buFont typeface="Arial" pitchFamily="34" charset="0"/>
              <a:buChar char="•"/>
            </a:pPr>
            <a:r>
              <a:rPr lang="it-IT" sz="1400" dirty="0" smtClean="0"/>
              <a:t>Prevista la ripartizione dei turni  fra le professionalità necessarie, la possibilità di parziale sovrapposizioni fra gli operatori interessati ed il riposo di 11 ore consecutive (anche per la Polizia Locale).</a:t>
            </a:r>
          </a:p>
          <a:p>
            <a:pPr algn="just">
              <a:buFont typeface="Arial" pitchFamily="34" charset="0"/>
              <a:buChar char="•"/>
            </a:pPr>
            <a:r>
              <a:rPr lang="it-IT" sz="1400" dirty="0" smtClean="0"/>
              <a:t>I turni notturni laddove previsti non possono superare i 10 </a:t>
            </a:r>
            <a:r>
              <a:rPr lang="it-IT" sz="1400" dirty="0" err="1" smtClean="0"/>
              <a:t>gg</a:t>
            </a:r>
            <a:r>
              <a:rPr lang="it-IT" sz="1400" dirty="0" smtClean="0"/>
              <a:t> al  mese, come già da precedente disciplina.</a:t>
            </a:r>
          </a:p>
          <a:p>
            <a:pPr algn="just">
              <a:buNone/>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ART.23 TURNAZIONI </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4860032" y="1728192"/>
            <a:ext cx="4283968"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Rimane in vigore  l’art.24 del 14.9.2000 sulle attività svolte nel giorno di riposo o per le festività infrasettimanali, su cui permane un distinguo fra ARAN e </a:t>
            </a:r>
            <a:r>
              <a:rPr lang="it-IT" sz="1400" dirty="0" err="1" smtClean="0"/>
              <a:t>OO.SS</a:t>
            </a:r>
            <a:r>
              <a:rPr lang="it-IT" sz="1400" dirty="0" smtClean="0"/>
              <a:t>.</a:t>
            </a:r>
          </a:p>
          <a:p>
            <a:pPr algn="just">
              <a:buFont typeface="Arial" pitchFamily="34" charset="0"/>
              <a:buChar char="•"/>
            </a:pPr>
            <a:r>
              <a:rPr lang="it-IT" sz="1400" dirty="0" smtClean="0"/>
              <a:t>Si ampliano le esenzioni per i turni notturni per il personale in condizioni di disagio personale e sociale, definite dal successivo art.27  oltre che per i casi già previsti dalla legge (art.53/2°comma </a:t>
            </a:r>
            <a:r>
              <a:rPr lang="it-IT" sz="1400" dirty="0" err="1" smtClean="0"/>
              <a:t>D.Lgvo</a:t>
            </a:r>
            <a:r>
              <a:rPr lang="it-IT" sz="1400" dirty="0" smtClean="0"/>
              <a:t> n°151/2001).</a:t>
            </a:r>
          </a:p>
          <a:p>
            <a:pPr>
              <a:buFont typeface="Wingdings" pitchFamily="2" charset="2"/>
              <a:buChar char="ü"/>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18</a:t>
            </a:fld>
            <a:endParaRPr lang="en"/>
          </a:p>
        </p:txBody>
      </p:sp>
      <p:sp>
        <p:nvSpPr>
          <p:cNvPr id="193" name="Shape 193"/>
          <p:cNvSpPr txBox="1">
            <a:spLocks noGrp="1"/>
          </p:cNvSpPr>
          <p:nvPr>
            <p:ph type="body" idx="1"/>
          </p:nvPr>
        </p:nvSpPr>
        <p:spPr>
          <a:xfrm>
            <a:off x="1907704" y="206769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La possibilità di sospendere le ferie anche per eventi luttuosi previsti dall’art.31/1°comma.</a:t>
            </a:r>
          </a:p>
          <a:p>
            <a:pPr algn="just">
              <a:buFont typeface="Arial" pitchFamily="34" charset="0"/>
              <a:buChar char="•"/>
            </a:pPr>
            <a:r>
              <a:rPr lang="it-IT" sz="1600" dirty="0" smtClean="0"/>
              <a:t>La monetizzazione delle ferie in caso di cessazione del rapporto</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63564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ART.28</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FERIE , RECUPERO  FESTIVITA’ , SANTO PATRONO</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38914" name="AutoShape 2" descr="Risultati immagini per FERIE"/>
          <p:cNvSpPr>
            <a:spLocks noChangeAspect="1" noChangeArrowheads="1"/>
          </p:cNvSpPr>
          <p:nvPr/>
        </p:nvSpPr>
        <p:spPr bwMode="auto">
          <a:xfrm>
            <a:off x="155575" y="-1874838"/>
            <a:ext cx="7143750" cy="39052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Risultati immagini per FERIE"/>
          <p:cNvSpPr>
            <a:spLocks noChangeAspect="1" noChangeArrowheads="1"/>
          </p:cNvSpPr>
          <p:nvPr/>
        </p:nvSpPr>
        <p:spPr bwMode="auto">
          <a:xfrm>
            <a:off x="155575" y="-1874838"/>
            <a:ext cx="7143750" cy="39052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8918" name="Picture 6" descr="Immagine correlata"/>
          <p:cNvPicPr>
            <a:picLocks noChangeAspect="1" noChangeArrowheads="1"/>
          </p:cNvPicPr>
          <p:nvPr/>
        </p:nvPicPr>
        <p:blipFill>
          <a:blip r:embed="rId3"/>
          <a:srcRect/>
          <a:stretch>
            <a:fillRect/>
          </a:stretch>
        </p:blipFill>
        <p:spPr bwMode="auto">
          <a:xfrm>
            <a:off x="2699792" y="3723878"/>
            <a:ext cx="2012308" cy="12035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19</a:t>
            </a:fld>
            <a:endParaRPr lang="en"/>
          </a:p>
        </p:txBody>
      </p:sp>
      <p:sp>
        <p:nvSpPr>
          <p:cNvPr id="193" name="Shape 193"/>
          <p:cNvSpPr txBox="1">
            <a:spLocks noGrp="1"/>
          </p:cNvSpPr>
          <p:nvPr>
            <p:ph type="body" idx="1"/>
          </p:nvPr>
        </p:nvSpPr>
        <p:spPr>
          <a:xfrm>
            <a:off x="1331640" y="1851670"/>
            <a:ext cx="468052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Riguarda  in via sperimentale i soli dipendenti delle Regioni o Enti regionali</a:t>
            </a: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63564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.29 FERIE</a:t>
            </a:r>
            <a:r>
              <a:rPr lang="it-IT" sz="2000" b="1" dirty="0" smtClean="0">
                <a:solidFill>
                  <a:schemeClr val="accent2"/>
                </a:solidFill>
                <a:latin typeface="Roboto Condensed"/>
                <a:ea typeface="Roboto Condensed"/>
                <a:cs typeface="Roboto Condensed"/>
                <a:sym typeface="Roboto Condensed"/>
              </a:rPr>
              <a:t> FRUIBILI AD ORE</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2" name="Shape 189"/>
          <p:cNvSpPr txBox="1">
            <a:spLocks/>
          </p:cNvSpPr>
          <p:nvPr/>
        </p:nvSpPr>
        <p:spPr>
          <a:xfrm>
            <a:off x="107504" y="285978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30 FERIE  SOLIDALI</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4" name="Shape 193"/>
          <p:cNvSpPr txBox="1">
            <a:spLocks noGrp="1"/>
          </p:cNvSpPr>
          <p:nvPr>
            <p:ph type="body" idx="1"/>
          </p:nvPr>
        </p:nvSpPr>
        <p:spPr>
          <a:xfrm>
            <a:off x="1403648" y="2859782"/>
            <a:ext cx="532859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Su base volontaria il dipendente potrà cedere in parte ad altro collega che necessita di assistere un figlio minore per cure costanti, i giorni di ferie eccedenti i 20 giorni (per chi lavoro su 5 giorni/sett.) o 24 (per chi lavora  6 giorni/sett.), ivi comprese le ex festività soppresse (quattro giorni).</a:t>
            </a:r>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25" name="Picture 6" descr="Immagine correlata"/>
          <p:cNvPicPr>
            <a:picLocks noChangeAspect="1" noChangeArrowheads="1"/>
          </p:cNvPicPr>
          <p:nvPr/>
        </p:nvPicPr>
        <p:blipFill>
          <a:blip r:embed="rId3"/>
          <a:srcRect/>
          <a:stretch>
            <a:fillRect/>
          </a:stretch>
        </p:blipFill>
        <p:spPr bwMode="auto">
          <a:xfrm rot="1698621">
            <a:off x="6732240" y="1563638"/>
            <a:ext cx="2012308" cy="120359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idx="4294967295"/>
          </p:nvPr>
        </p:nvSpPr>
        <p:spPr>
          <a:xfrm>
            <a:off x="1275150" y="2364400"/>
            <a:ext cx="6593700" cy="1159800"/>
          </a:xfrm>
          <a:prstGeom prst="rect">
            <a:avLst/>
          </a:prstGeom>
        </p:spPr>
        <p:txBody>
          <a:bodyPr wrap="square" lIns="91425" tIns="91425" rIns="91425" bIns="91425" anchor="ctr" anchorCtr="0">
            <a:noAutofit/>
          </a:bodyPr>
          <a:lstStyle/>
          <a:p>
            <a:pPr marL="0" lvl="0" indent="0" algn="ctr">
              <a:spcBef>
                <a:spcPts val="0"/>
              </a:spcBef>
              <a:buNone/>
            </a:pPr>
            <a:r>
              <a:rPr lang="en" sz="6000" dirty="0" smtClean="0">
                <a:solidFill>
                  <a:srgbClr val="FF9800"/>
                </a:solidFill>
              </a:rPr>
              <a:t>BENVENUTI</a:t>
            </a:r>
            <a:endParaRPr lang="en" sz="6000" dirty="0">
              <a:solidFill>
                <a:srgbClr val="FF9800"/>
              </a:solidFill>
            </a:endParaRPr>
          </a:p>
        </p:txBody>
      </p:sp>
      <p:sp>
        <p:nvSpPr>
          <p:cNvPr id="214" name="Shape 214"/>
          <p:cNvSpPr txBox="1">
            <a:spLocks noGrp="1"/>
          </p:cNvSpPr>
          <p:nvPr>
            <p:ph type="subTitle" idx="4294967295"/>
          </p:nvPr>
        </p:nvSpPr>
        <p:spPr>
          <a:xfrm>
            <a:off x="1275150" y="3230000"/>
            <a:ext cx="6593700" cy="1342200"/>
          </a:xfrm>
          <a:prstGeom prst="rect">
            <a:avLst/>
          </a:prstGeom>
        </p:spPr>
        <p:txBody>
          <a:bodyPr wrap="square" lIns="91425" tIns="91425" rIns="91425" bIns="91425" anchor="ctr" anchorCtr="0">
            <a:noAutofit/>
          </a:bodyPr>
          <a:lstStyle/>
          <a:p>
            <a:pPr marL="0" lvl="0" indent="0" algn="ctr" rtl="0">
              <a:spcBef>
                <a:spcPts val="0"/>
              </a:spcBef>
              <a:spcAft>
                <a:spcPts val="0"/>
              </a:spcAft>
              <a:buNone/>
            </a:pPr>
            <a:r>
              <a:rPr lang="en" sz="2000" b="1" dirty="0" smtClean="0"/>
              <a:t>Pochi minuti di attenzione </a:t>
            </a:r>
          </a:p>
          <a:p>
            <a:pPr marL="0" lvl="0" indent="0" algn="ctr" rtl="0">
              <a:spcBef>
                <a:spcPts val="0"/>
              </a:spcBef>
              <a:spcAft>
                <a:spcPts val="0"/>
              </a:spcAft>
              <a:buNone/>
            </a:pPr>
            <a:r>
              <a:rPr lang="it-IT" sz="2000" b="1" dirty="0" smtClean="0"/>
              <a:t>per capire insieme </a:t>
            </a:r>
          </a:p>
          <a:p>
            <a:pPr marL="0" lvl="0" indent="0" algn="ctr" rtl="0">
              <a:spcBef>
                <a:spcPts val="0"/>
              </a:spcBef>
              <a:spcAft>
                <a:spcPts val="0"/>
              </a:spcAft>
              <a:buNone/>
            </a:pPr>
            <a:r>
              <a:rPr lang="it-IT" sz="2000" b="1" dirty="0" smtClean="0"/>
              <a:t>la nuova ipotesi di contratto</a:t>
            </a:r>
            <a:endParaRPr lang="en" sz="2000" b="1" dirty="0" smtClean="0"/>
          </a:p>
        </p:txBody>
      </p:sp>
      <p:pic>
        <p:nvPicPr>
          <p:cNvPr id="215" name="Shape 215" descr="10.jpg"/>
          <p:cNvPicPr preferRelativeResize="0"/>
          <p:nvPr/>
        </p:nvPicPr>
        <p:blipFill rotWithShape="1">
          <a:blip r:embed="rId3">
            <a:alphaModFix/>
          </a:blip>
          <a:srcRect l="15648" r="28102"/>
          <a:stretch/>
        </p:blipFill>
        <p:spPr>
          <a:xfrm>
            <a:off x="3539200" y="367400"/>
            <a:ext cx="2065500" cy="2065500"/>
          </a:xfrm>
          <a:prstGeom prst="diamond">
            <a:avLst/>
          </a:prstGeom>
          <a:noFill/>
          <a:ln w="38100" cap="flat" cmpd="sng">
            <a:solidFill>
              <a:srgbClr val="3F5378"/>
            </a:solidFill>
            <a:prstDash val="solid"/>
            <a:miter lim="8000"/>
            <a:headEnd type="none" w="med" len="med"/>
            <a:tailEnd type="none" w="med" len="med"/>
          </a:ln>
        </p:spPr>
      </p:pic>
      <p:sp>
        <p:nvSpPr>
          <p:cNvPr id="216" name="Shape 216"/>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a:t>
            </a:fld>
            <a:endParaRPr lang="e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20</a:t>
            </a:fld>
            <a:endParaRPr lang="en"/>
          </a:p>
        </p:txBody>
      </p:sp>
      <p:sp>
        <p:nvSpPr>
          <p:cNvPr id="193" name="Shape 193"/>
          <p:cNvSpPr txBox="1">
            <a:spLocks noGrp="1"/>
          </p:cNvSpPr>
          <p:nvPr>
            <p:ph type="body" idx="1"/>
          </p:nvPr>
        </p:nvSpPr>
        <p:spPr>
          <a:xfrm>
            <a:off x="1331640" y="1851670"/>
            <a:ext cx="5904656"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Le novità sono rappresentate:</a:t>
            </a:r>
          </a:p>
          <a:p>
            <a:pPr marL="342900" indent="-342900" algn="just">
              <a:buFont typeface="+mj-lt"/>
              <a:buAutoNum type="arabicPeriod"/>
            </a:pPr>
            <a:r>
              <a:rPr lang="it-IT" sz="1600" dirty="0" smtClean="0"/>
              <a:t>Per i congedi per lutto, l’inserimento  del convivente definito ai sensi della L. n°76/2016 e la previsione che per ogni evento luttuoso il permesso </a:t>
            </a:r>
            <a:r>
              <a:rPr lang="it-IT" sz="1600" dirty="0" err="1" smtClean="0"/>
              <a:t>dev</a:t>
            </a:r>
            <a:r>
              <a:rPr lang="it-IT" sz="1600" dirty="0" smtClean="0"/>
              <a:t>’essere usufruito entro 7 </a:t>
            </a:r>
            <a:r>
              <a:rPr lang="it-IT" sz="1600" dirty="0" err="1" smtClean="0"/>
              <a:t>gg</a:t>
            </a:r>
            <a:r>
              <a:rPr lang="it-IT" sz="1600" dirty="0" smtClean="0"/>
              <a:t> dall’evento.</a:t>
            </a:r>
          </a:p>
          <a:p>
            <a:pPr marL="342900" indent="-342900" algn="just">
              <a:buFont typeface="+mj-lt"/>
              <a:buAutoNum type="arabicPeriod"/>
            </a:pPr>
            <a:r>
              <a:rPr lang="it-IT" sz="1600" dirty="0" smtClean="0"/>
              <a:t>Per i  matrimoni il  permesso di 15 </a:t>
            </a:r>
            <a:r>
              <a:rPr lang="it-IT" sz="1600" dirty="0" err="1" smtClean="0"/>
              <a:t>gg</a:t>
            </a:r>
            <a:r>
              <a:rPr lang="it-IT" sz="1600" dirty="0" smtClean="0"/>
              <a:t> consecutivi  va fruito entro  45 </a:t>
            </a:r>
            <a:r>
              <a:rPr lang="it-IT" sz="1600" dirty="0" err="1" smtClean="0"/>
              <a:t>gg</a:t>
            </a:r>
            <a:r>
              <a:rPr lang="it-IT" sz="1600" dirty="0" smtClean="0"/>
              <a:t>  dall’evento.</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63564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Art.31 PERMESSI RETRIBUITI</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118788" name="AutoShape 4" descr="Immagine correlata"/>
          <p:cNvSpPr>
            <a:spLocks noChangeAspect="1" noChangeArrowheads="1"/>
          </p:cNvSpPr>
          <p:nvPr/>
        </p:nvSpPr>
        <p:spPr bwMode="auto">
          <a:xfrm>
            <a:off x="155575" y="-1219200"/>
            <a:ext cx="3810000" cy="25527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8790" name="AutoShape 6" descr="Risultati immagini per permessi"/>
          <p:cNvSpPr>
            <a:spLocks noChangeAspect="1" noChangeArrowheads="1"/>
          </p:cNvSpPr>
          <p:nvPr/>
        </p:nvSpPr>
        <p:spPr bwMode="auto">
          <a:xfrm>
            <a:off x="155575" y="-1050925"/>
            <a:ext cx="3524250" cy="21907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7" name="Immagine 26" descr="Permessi-per-malattia-licenziamento-per-utilizzo-personale-370x230.jpg"/>
          <p:cNvPicPr>
            <a:picLocks noChangeAspect="1"/>
          </p:cNvPicPr>
          <p:nvPr/>
        </p:nvPicPr>
        <p:blipFill>
          <a:blip r:embed="rId3"/>
          <a:stretch>
            <a:fillRect/>
          </a:stretch>
        </p:blipFill>
        <p:spPr>
          <a:xfrm>
            <a:off x="6300192" y="1203598"/>
            <a:ext cx="1978149" cy="12296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21</a:t>
            </a:fld>
            <a:endParaRPr lang="en"/>
          </a:p>
        </p:txBody>
      </p:sp>
      <p:sp>
        <p:nvSpPr>
          <p:cNvPr id="193" name="Shape 193"/>
          <p:cNvSpPr txBox="1">
            <a:spLocks noGrp="1"/>
          </p:cNvSpPr>
          <p:nvPr>
            <p:ph type="body" idx="1"/>
          </p:nvPr>
        </p:nvSpPr>
        <p:spPr>
          <a:xfrm>
            <a:off x="1403648" y="2067694"/>
            <a:ext cx="5904656"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Sono confermate le 18 ore annue. Le novità sono rappresentate:</a:t>
            </a:r>
          </a:p>
          <a:p>
            <a:pPr marL="342900" indent="-342900" algn="just">
              <a:buFont typeface="+mj-lt"/>
              <a:buAutoNum type="arabicPeriod"/>
            </a:pPr>
            <a:r>
              <a:rPr lang="it-IT" sz="1600" dirty="0" smtClean="0"/>
              <a:t>Dalla frazionabilità nell’arco della giornata lavorativa e la non cumulabilità con altre tipologie di permesso frazionabili.</a:t>
            </a:r>
          </a:p>
          <a:p>
            <a:pPr marL="342900" indent="-342900" algn="just">
              <a:buFont typeface="+mj-lt"/>
              <a:buAutoNum type="arabicPeriod"/>
            </a:pPr>
            <a:r>
              <a:rPr lang="it-IT" sz="1600" dirty="0" smtClean="0"/>
              <a:t>A prescindere dall’orario svolto nella giornata , si determina convenzionalmente nella misura di sei ore.</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63564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ART.32</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PERMESSI ORARI  RETRIBUITI PER PARTICOLARI ESIGENZE PERSONALI</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pic>
        <p:nvPicPr>
          <p:cNvPr id="116738" name="Picture 2" descr="Risultati immagini per permessi"/>
          <p:cNvPicPr>
            <a:picLocks noChangeAspect="1" noChangeArrowheads="1"/>
          </p:cNvPicPr>
          <p:nvPr/>
        </p:nvPicPr>
        <p:blipFill>
          <a:blip r:embed="rId3"/>
          <a:srcRect/>
          <a:stretch>
            <a:fillRect/>
          </a:stretch>
        </p:blipFill>
        <p:spPr bwMode="auto">
          <a:xfrm>
            <a:off x="7452320" y="2571750"/>
            <a:ext cx="1422865" cy="7586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22</a:t>
            </a:fld>
            <a:endParaRPr lang="en"/>
          </a:p>
        </p:txBody>
      </p:sp>
      <p:sp>
        <p:nvSpPr>
          <p:cNvPr id="193" name="Shape 193"/>
          <p:cNvSpPr txBox="1">
            <a:spLocks noGrp="1"/>
          </p:cNvSpPr>
          <p:nvPr>
            <p:ph type="body" idx="1"/>
          </p:nvPr>
        </p:nvSpPr>
        <p:spPr>
          <a:xfrm>
            <a:off x="251520" y="1635646"/>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Inserita la possibilità, che il permesso breve a recupero possa essere concesso oltre che dal dirigente, anche dal responsabile preposto all’unità organizzativa.</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33 bis PERMESSI BREVI</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2" name="Shape 189"/>
          <p:cNvSpPr txBox="1">
            <a:spLocks/>
          </p:cNvSpPr>
          <p:nvPr/>
        </p:nvSpPr>
        <p:spPr>
          <a:xfrm>
            <a:off x="107504" y="249974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34 CONGEDI PER LE DONNE VITTIME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VIOLENZA</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6" name="Shape 193"/>
          <p:cNvSpPr txBox="1">
            <a:spLocks noGrp="1"/>
          </p:cNvSpPr>
          <p:nvPr>
            <p:ph type="body" idx="1"/>
          </p:nvPr>
        </p:nvSpPr>
        <p:spPr>
          <a:xfrm>
            <a:off x="251520" y="2571750"/>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Viene istituita la possibilità per le donne, vittime di violenza e inserite nei percorsi di protezione, ai sensi dell’art.24 del </a:t>
            </a:r>
            <a:r>
              <a:rPr lang="it-IT" sz="1600" dirty="0" err="1" smtClean="0"/>
              <a:t>D.Lgvo</a:t>
            </a:r>
            <a:r>
              <a:rPr lang="it-IT" sz="1600" dirty="0" smtClean="0"/>
              <a:t> n°80/2015, di usufruire di un congedo frazionabile di 90 gg. lavorativi  nell’arco dei tre anni.</a:t>
            </a:r>
          </a:p>
          <a:p>
            <a:pPr algn="just">
              <a:buFont typeface="Arial" pitchFamily="34" charset="0"/>
              <a:buChar char="•"/>
            </a:pPr>
            <a:r>
              <a:rPr lang="it-IT" sz="1600" dirty="0" smtClean="0"/>
              <a:t>Possibilità anche di ottenere la trasformazione del contratto da full- </a:t>
            </a:r>
            <a:r>
              <a:rPr lang="it-IT" sz="1600" dirty="0" err="1" smtClean="0"/>
              <a:t>time</a:t>
            </a:r>
            <a:r>
              <a:rPr lang="it-IT" sz="1600" dirty="0" smtClean="0"/>
              <a:t> a part-time.</a:t>
            </a:r>
          </a:p>
          <a:p>
            <a:pPr algn="just">
              <a:buFont typeface="Arial" pitchFamily="34" charset="0"/>
              <a:buChar char="•"/>
            </a:pPr>
            <a:r>
              <a:rPr lang="it-IT" sz="1600" dirty="0" smtClean="0"/>
              <a:t>Il trattamento economico è quello previsto per il congedo di maternità, di cui all’art.43 del CCNL.</a:t>
            </a:r>
          </a:p>
          <a:p>
            <a:pPr algn="just">
              <a:buNone/>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pic>
        <p:nvPicPr>
          <p:cNvPr id="114690" name="Picture 2" descr="Risultati immagini per congedi vittime violenza"/>
          <p:cNvPicPr>
            <a:picLocks noChangeAspect="1" noChangeArrowheads="1"/>
          </p:cNvPicPr>
          <p:nvPr/>
        </p:nvPicPr>
        <p:blipFill>
          <a:blip r:embed="rId3"/>
          <a:srcRect/>
          <a:stretch>
            <a:fillRect/>
          </a:stretch>
        </p:blipFill>
        <p:spPr bwMode="auto">
          <a:xfrm>
            <a:off x="7668344" y="3219822"/>
            <a:ext cx="1403648" cy="93576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23</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Vengono riconosciute 18 ore annue di permesso,  fruibili sia su base giornaliera che oraria per l’espletamento di visite, terapie, prestazioni specialistiche etc., comprensivi dei tempi di percorrenza.</a:t>
            </a:r>
          </a:p>
          <a:p>
            <a:pPr algn="just">
              <a:buFont typeface="Arial" pitchFamily="34" charset="0"/>
              <a:buChar char="•"/>
            </a:pPr>
            <a:r>
              <a:rPr lang="it-IT" sz="1600" dirty="0" smtClean="0"/>
              <a:t>Tali  assenze sono assimilate alle assenze per malattia.</a:t>
            </a:r>
          </a:p>
          <a:p>
            <a:pPr algn="just">
              <a:buFont typeface="Arial" pitchFamily="34" charset="0"/>
              <a:buChar char="•"/>
            </a:pPr>
            <a:r>
              <a:rPr lang="it-IT" sz="1600" dirty="0" smtClean="0"/>
              <a:t>In particolare si evidenzia:</a:t>
            </a:r>
          </a:p>
          <a:p>
            <a:pPr algn="just">
              <a:buFont typeface="Arial" pitchFamily="34" charset="0"/>
              <a:buChar char="•"/>
            </a:pPr>
            <a:r>
              <a:rPr lang="it-IT" sz="1600" dirty="0" smtClean="0"/>
              <a:t>La non decurtazione del trattamento economico accessorio previsto per i primi 10 </a:t>
            </a:r>
            <a:r>
              <a:rPr lang="it-IT" sz="1600" dirty="0" err="1" smtClean="0"/>
              <a:t>gg</a:t>
            </a:r>
            <a:r>
              <a:rPr lang="it-IT" sz="1600" dirty="0" smtClean="0"/>
              <a:t> di malattia  in caso di fruizione oraria.</a:t>
            </a:r>
          </a:p>
          <a:p>
            <a:pPr algn="just">
              <a:buFont typeface="Arial" pitchFamily="34" charset="0"/>
              <a:buChar char="•"/>
            </a:pPr>
            <a:r>
              <a:rPr lang="it-IT" sz="1600" dirty="0" smtClean="0"/>
              <a:t>La non  cumulabilità con altri permessi frazionabili nel corso della medesima giornata lavorativa.</a:t>
            </a:r>
          </a:p>
          <a:p>
            <a:pPr algn="just">
              <a:buNone/>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ART.35</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ASSENZE PER L’ESPLETAMENTO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VISITE  MEDICHE ED ESAMI DIAGNOSTICI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24</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Per le </a:t>
            </a:r>
            <a:r>
              <a:rPr lang="it-IT" sz="1600" dirty="0" err="1" smtClean="0"/>
              <a:t>patolgie</a:t>
            </a:r>
            <a:r>
              <a:rPr lang="it-IT" sz="1600" dirty="0" smtClean="0"/>
              <a:t> gravi che richiedano terapie salvavita ed assimilabili (emodialisi o chemioterapia),  le assenze conseguenti al ricovero o </a:t>
            </a:r>
            <a:r>
              <a:rPr lang="it-IT" sz="1600" dirty="0" err="1" smtClean="0"/>
              <a:t>day</a:t>
            </a:r>
            <a:r>
              <a:rPr lang="it-IT" sz="1600" dirty="0" smtClean="0"/>
              <a:t> hospital per tali prestazioni, sono escluse dal computo per il periodo di comporto previsto dall’art. 36 comma 10.  In tali giorni spetta l’intera retribuzione così come indicato dall’art. 36 comma 10 </a:t>
            </a:r>
            <a:r>
              <a:rPr lang="it-IT" sz="1600" dirty="0" err="1" smtClean="0"/>
              <a:t>lett</a:t>
            </a:r>
            <a:r>
              <a:rPr lang="it-IT" sz="1600" dirty="0" smtClean="0"/>
              <a:t> a).</a:t>
            </a:r>
          </a:p>
          <a:p>
            <a:pPr algn="just">
              <a:buFont typeface="Arial" pitchFamily="34" charset="0"/>
              <a:buChar char="•"/>
            </a:pPr>
            <a:r>
              <a:rPr lang="it-IT" sz="1600" dirty="0" smtClean="0"/>
              <a:t>Per gli effetti collaterali conseguenti a tali trattamenti che comportino incapacità lavorativa viene previsto un periodo massimo di quattro mesi l’anno , cui si riconoscono le medesime deroghe previste per i giorni di effettivo ricovero            (scomputo dal periodo di comporto e trattamento economico di maggior favore).</a:t>
            </a:r>
          </a:p>
          <a:p>
            <a:pPr algn="just">
              <a:buNone/>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37</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ASSENZE PER MALATTIE  RICHIEDENTI TERAPIE SALVAVITA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25</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Si chiarisce definitivamente che l’assenza per  il periodo di comporto a seguito dell’infortunio, rimane distinto rispetto alla malattia (non cumulabilità), esplicitando una condizione di miglior favore.</a:t>
            </a:r>
          </a:p>
          <a:p>
            <a:pPr algn="just">
              <a:buFont typeface="Arial" pitchFamily="34" charset="0"/>
              <a:buChar char="•"/>
            </a:pPr>
            <a:r>
              <a:rPr lang="it-IT" sz="1600" dirty="0" smtClean="0"/>
              <a:t>Viene  inserito per la  Polizia Locale una specifica deroga  in relazione alle limitazioni ed obblighi inerenti l’infortunio sul lavoro, conseguenti al ripristino della causa di servizio e dell’equo indennizzo ai sensi dell’art.7 comma 2 </a:t>
            </a:r>
            <a:r>
              <a:rPr lang="it-IT" sz="1600" dirty="0" err="1" smtClean="0"/>
              <a:t>ter</a:t>
            </a:r>
            <a:r>
              <a:rPr lang="it-IT" sz="1600" dirty="0" smtClean="0"/>
              <a:t> legge 48/2017.</a:t>
            </a:r>
          </a:p>
          <a:p>
            <a:pPr algn="just">
              <a:buNone/>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38 </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INFORTUNI SUL LAVORO E CAUSE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SERVIZIO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26</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Si consente la fruizione dei permessi  studio anche al personale a tempo determinato  per contratti di durata superiore a sei mesi, in ragione della durata del contratto.</a:t>
            </a:r>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Art.45 DIRITTO ALLO STUDIO </a:t>
            </a:r>
          </a:p>
        </p:txBody>
      </p:sp>
      <p:sp>
        <p:nvSpPr>
          <p:cNvPr id="106498" name="AutoShape 2" descr="Risultati immagini per diritto studio"/>
          <p:cNvSpPr>
            <a:spLocks noChangeAspect="1" noChangeArrowheads="1"/>
          </p:cNvSpPr>
          <p:nvPr/>
        </p:nvSpPr>
        <p:spPr bwMode="auto">
          <a:xfrm>
            <a:off x="155575" y="-1279525"/>
            <a:ext cx="4762500" cy="26670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6500" name="Picture 4" descr="Immagine correlata"/>
          <p:cNvPicPr>
            <a:picLocks noChangeAspect="1" noChangeArrowheads="1"/>
          </p:cNvPicPr>
          <p:nvPr/>
        </p:nvPicPr>
        <p:blipFill>
          <a:blip r:embed="rId3"/>
          <a:srcRect/>
          <a:stretch>
            <a:fillRect/>
          </a:stretch>
        </p:blipFill>
        <p:spPr bwMode="auto">
          <a:xfrm>
            <a:off x="2699792" y="2859782"/>
            <a:ext cx="2899842" cy="192482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FERIE, PERMESSI, ASSENZE E CONGEDI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27</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 Si  riconosce l’effettiva parificazione  in materia di fruizione dei benefici contrattuali, derivanti dalle Unioni Civili  della legge n°76/2016, per  cui le disposizioni che indicano la parola “matrimonio” , “coniuge” o “coniugi” si intendono riferite ad ognuna delle parti dell’unione civile.</a:t>
            </a:r>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None/>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48 UNIONI CIVILI</a:t>
            </a:r>
          </a:p>
        </p:txBody>
      </p:sp>
      <p:pic>
        <p:nvPicPr>
          <p:cNvPr id="104450" name="Picture 2" descr="Risultati immagini per UNIONI CIVILI"/>
          <p:cNvPicPr>
            <a:picLocks noChangeAspect="1" noChangeArrowheads="1"/>
          </p:cNvPicPr>
          <p:nvPr/>
        </p:nvPicPr>
        <p:blipFill>
          <a:blip r:embed="rId3"/>
          <a:srcRect/>
          <a:stretch>
            <a:fillRect/>
          </a:stretch>
        </p:blipFill>
        <p:spPr bwMode="auto">
          <a:xfrm>
            <a:off x="2411760" y="3317947"/>
            <a:ext cx="2435399" cy="182555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TIPOLOGIE  FLESSIBILI  </a:t>
            </a:r>
            <a:br>
              <a:rPr lang="it-IT" dirty="0" smtClean="0">
                <a:solidFill>
                  <a:schemeClr val="accent2"/>
                </a:solidFill>
              </a:rPr>
            </a:br>
            <a:r>
              <a:rPr lang="it-IT" dirty="0" smtClean="0">
                <a:solidFill>
                  <a:schemeClr val="accent2"/>
                </a:solidFill>
              </a:rPr>
              <a:t>DEL RAPPORTO </a:t>
            </a:r>
            <a:r>
              <a:rPr lang="it-IT" dirty="0" err="1" smtClean="0">
                <a:solidFill>
                  <a:schemeClr val="accent2"/>
                </a:solidFill>
              </a:rPr>
              <a:t>DI</a:t>
            </a:r>
            <a:r>
              <a:rPr lang="it-IT" dirty="0" smtClean="0">
                <a:solidFill>
                  <a:schemeClr val="accent2"/>
                </a:solidFill>
              </a:rPr>
              <a:t> LAVORO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28</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Viene introdotta, compatibilmente con l’art.36 del </a:t>
            </a:r>
            <a:r>
              <a:rPr lang="it-IT" sz="1600" dirty="0" err="1" smtClean="0"/>
              <a:t>D.Lgvo</a:t>
            </a:r>
            <a:r>
              <a:rPr lang="it-IT" sz="1600" dirty="0" smtClean="0"/>
              <a:t> n°165/2001, la possibilità di attivare i contratti a termine ai sensi della riforma del </a:t>
            </a:r>
            <a:r>
              <a:rPr lang="it-IT" sz="1600" dirty="0" err="1" smtClean="0"/>
              <a:t>D.Lgvo</a:t>
            </a:r>
            <a:r>
              <a:rPr lang="it-IT" sz="1600" dirty="0" smtClean="0"/>
              <a:t> n°81/2015.</a:t>
            </a:r>
          </a:p>
          <a:p>
            <a:pPr algn="just">
              <a:buFont typeface="Arial" pitchFamily="34" charset="0"/>
              <a:buChar char="•"/>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50 CONTRATTO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LAVORO A TEMPO  DETERMINATO</a:t>
            </a:r>
          </a:p>
        </p:txBody>
      </p:sp>
      <p:sp>
        <p:nvSpPr>
          <p:cNvPr id="21" name="Shape 189"/>
          <p:cNvSpPr txBox="1">
            <a:spLocks/>
          </p:cNvSpPr>
          <p:nvPr/>
        </p:nvSpPr>
        <p:spPr>
          <a:xfrm>
            <a:off x="179512" y="293179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51</a:t>
            </a:r>
          </a:p>
        </p:txBody>
      </p:sp>
      <p:sp>
        <p:nvSpPr>
          <p:cNvPr id="22" name="Shape 193"/>
          <p:cNvSpPr txBox="1">
            <a:spLocks noGrp="1"/>
          </p:cNvSpPr>
          <p:nvPr>
            <p:ph type="body" idx="1"/>
          </p:nvPr>
        </p:nvSpPr>
        <p:spPr>
          <a:xfrm>
            <a:off x="251520" y="3147814"/>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TRATTAMENTO ECONOMICO E NORMATIVO PER CONTRATTI A TERMINE</a:t>
            </a:r>
          </a:p>
          <a:p>
            <a:pPr algn="just">
              <a:buFont typeface="Arial" pitchFamily="34" charset="0"/>
              <a:buChar char="•"/>
            </a:pPr>
            <a:r>
              <a:rPr lang="it-IT" sz="1600" dirty="0" smtClean="0"/>
              <a:t>In accoglimento ai principi, anche di derivazione comunitaria, l’articolo estende una serie di istituti normativi ed economici di maggior favore rispetto alla precedente formulazione, tenuto conto ovviamente della durata del contratto stesso.</a:t>
            </a:r>
          </a:p>
          <a:p>
            <a:pPr algn="just">
              <a:buFont typeface="Arial" pitchFamily="34" charset="0"/>
              <a:buChar char="•"/>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29</a:t>
            </a:fld>
            <a:endParaRPr lang="en"/>
          </a:p>
        </p:txBody>
      </p:sp>
      <p:sp>
        <p:nvSpPr>
          <p:cNvPr id="193" name="Shape 193"/>
          <p:cNvSpPr txBox="1">
            <a:spLocks noGrp="1"/>
          </p:cNvSpPr>
          <p:nvPr>
            <p:ph type="body" idx="1"/>
          </p:nvPr>
        </p:nvSpPr>
        <p:spPr>
          <a:xfrm>
            <a:off x="251520" y="1923678"/>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Viene  istituita  per la prima volta nel comparto,  una Sezione Contrattuale destinata ad una specifica  area professionale, ovvero quello della Polizia Locale. Nella  fattispecie per Polizia Locale non essendoci un esplicito richiamo alla legge quadro n°65 del 1986, possiamo ritenerla estensibile per le parti effettivamente applicabili,  anche a Corpi o Servizi istituiti ai sensi dell’art. 117  </a:t>
            </a:r>
            <a:r>
              <a:rPr lang="it-IT" sz="1600" dirty="0" err="1" smtClean="0"/>
              <a:t>lett</a:t>
            </a:r>
            <a:r>
              <a:rPr lang="it-IT" sz="1600" dirty="0" smtClean="0"/>
              <a:t> h)  della Costituzione negli ambiti Regionali di riferimento.</a:t>
            </a:r>
          </a:p>
          <a:p>
            <a:pPr algn="just">
              <a:buFont typeface="Arial" pitchFamily="34" charset="0"/>
              <a:buChar char="•"/>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56  bis</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PERSONALE DESTINATARIO DELLA PRESENTE SEZIONE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a:t>
            </a:fld>
            <a:endParaRPr lang="en"/>
          </a:p>
        </p:txBody>
      </p:sp>
      <p:sp>
        <p:nvSpPr>
          <p:cNvPr id="193" name="Shape 193"/>
          <p:cNvSpPr txBox="1">
            <a:spLocks noGrp="1"/>
          </p:cNvSpPr>
          <p:nvPr>
            <p:ph type="body" idx="1"/>
          </p:nvPr>
        </p:nvSpPr>
        <p:spPr>
          <a:xfrm>
            <a:off x="251520" y="1563638"/>
            <a:ext cx="4045758" cy="1755900"/>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lvl="0" algn="just">
              <a:buNone/>
            </a:pPr>
            <a:r>
              <a:rPr lang="it-IT" sz="1400" dirty="0" smtClean="0"/>
              <a:t>Si   supera  la logica formale della distinzione dei ruoli prevista nel vecchio articolo 3, per approdare ad una evoluzione partecipativa, costruttiva, trasparente e stabile delle organizzazioni sindacali e delle  RSU alla qualità delle decisioni assunte dall’Ente, a vantaggio degli utenti, dei lavoratori e della crescita professionale degli stessi.</a:t>
            </a:r>
          </a:p>
          <a:p>
            <a:pPr lvl="0" algn="just">
              <a:buNone/>
            </a:pPr>
            <a:r>
              <a:rPr lang="it-IT" sz="1400" dirty="0" smtClean="0"/>
              <a:t>Le nuove relazioni sindacali si articolano in:</a:t>
            </a:r>
          </a:p>
          <a:p>
            <a:pPr lvl="0" algn="just"/>
            <a:r>
              <a:rPr lang="it-IT" sz="1400" b="1" dirty="0" smtClean="0"/>
              <a:t>Partecipazione </a:t>
            </a:r>
            <a:endParaRPr lang="it-IT" sz="1400" dirty="0" smtClean="0"/>
          </a:p>
          <a:p>
            <a:pPr lvl="0" algn="just"/>
            <a:r>
              <a:rPr lang="it-IT" sz="1400" b="1" dirty="0" smtClean="0"/>
              <a:t>Contrattazione integrativa</a:t>
            </a: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p>
          </p:txBody>
        </p:sp>
      </p:grpSp>
      <p:pic>
        <p:nvPicPr>
          <p:cNvPr id="2052" name="Picture 4" descr="Risultati immagini per corsi omino"/>
          <p:cNvPicPr>
            <a:picLocks noChangeAspect="1" noChangeArrowheads="1"/>
          </p:cNvPicPr>
          <p:nvPr/>
        </p:nvPicPr>
        <p:blipFill>
          <a:blip r:embed="rId3"/>
          <a:srcRect/>
          <a:stretch>
            <a:fillRect/>
          </a:stretch>
        </p:blipFill>
        <p:spPr bwMode="auto">
          <a:xfrm>
            <a:off x="5580112" y="1851670"/>
            <a:ext cx="2160240" cy="1893910"/>
          </a:xfrm>
          <a:prstGeom prst="rect">
            <a:avLst/>
          </a:prstGeom>
          <a:noFill/>
        </p:spPr>
      </p:pic>
      <p:sp>
        <p:nvSpPr>
          <p:cNvPr id="23" name="Shape 189"/>
          <p:cNvSpPr txBox="1">
            <a:spLocks/>
          </p:cNvSpPr>
          <p:nvPr/>
        </p:nvSpPr>
        <p:spPr>
          <a:xfrm>
            <a:off x="755576" y="1203598"/>
            <a:ext cx="5413909"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Dall’ART</a:t>
            </a:r>
            <a:r>
              <a:rPr lang="it-IT" sz="2000" b="1" dirty="0" err="1" smtClean="0">
                <a:solidFill>
                  <a:schemeClr val="accent2"/>
                </a:solidFill>
                <a:latin typeface="Roboto Condensed"/>
                <a:ea typeface="Roboto Condensed"/>
                <a:cs typeface="Roboto Condensed"/>
                <a:sym typeface="Roboto Condensed"/>
              </a:rPr>
              <a:t>.3 all</a:t>
            </a:r>
            <a:r>
              <a:rPr lang="it-IT" sz="2000" b="1" dirty="0" smtClean="0">
                <a:solidFill>
                  <a:schemeClr val="accent2"/>
                </a:solidFill>
                <a:latin typeface="Roboto Condensed"/>
                <a:ea typeface="Roboto Condensed"/>
                <a:cs typeface="Roboto Condensed"/>
                <a:sym typeface="Roboto Condensed"/>
              </a:rPr>
              <a:t>’ART.10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30</a:t>
            </a:fld>
            <a:endParaRPr lang="en"/>
          </a:p>
        </p:txBody>
      </p:sp>
      <p:sp>
        <p:nvSpPr>
          <p:cNvPr id="193" name="Shape 193"/>
          <p:cNvSpPr txBox="1">
            <a:spLocks noGrp="1"/>
          </p:cNvSpPr>
          <p:nvPr>
            <p:ph type="body" idx="1"/>
          </p:nvPr>
        </p:nvSpPr>
        <p:spPr>
          <a:xfrm>
            <a:off x="107504" y="1707654"/>
            <a:ext cx="7488832"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600" dirty="0" smtClean="0"/>
              <a:t>Si forniscono indirizzi di natura tecnico-contabile sulle modalità di </a:t>
            </a:r>
            <a:r>
              <a:rPr lang="it-IT" sz="1600" dirty="0" err="1" smtClean="0"/>
              <a:t>renumerazione</a:t>
            </a:r>
            <a:r>
              <a:rPr lang="it-IT" sz="1600" dirty="0" smtClean="0"/>
              <a:t> per  gli operatori di Polizia Locale,chiamati a svolgere la propria attività in occasione di eventi privati (finanziati da terzi).</a:t>
            </a:r>
          </a:p>
          <a:p>
            <a:pPr algn="just">
              <a:buFont typeface="Arial" pitchFamily="34" charset="0"/>
              <a:buChar char="•"/>
            </a:pPr>
            <a:r>
              <a:rPr lang="it-IT" sz="1400" dirty="0" smtClean="0"/>
              <a:t>Gli importi da corrispondere agli operatori (a carico dei soggetti richiedenti ovviamente) sono quelli previsto per il lavoro straordinario di cui all’art.38/5°comma ( maggiorazioni del  15% </a:t>
            </a:r>
            <a:r>
              <a:rPr lang="it-IT" sz="1400" dirty="0" err="1" smtClean="0"/>
              <a:t>ord</a:t>
            </a:r>
            <a:r>
              <a:rPr lang="it-IT" sz="1400" dirty="0" smtClean="0"/>
              <a:t>., 30% </a:t>
            </a:r>
            <a:r>
              <a:rPr lang="it-IT" sz="1400" dirty="0" err="1" smtClean="0"/>
              <a:t>fest.e</a:t>
            </a:r>
            <a:r>
              <a:rPr lang="it-IT" sz="1400" dirty="0" smtClean="0"/>
              <a:t> 50% </a:t>
            </a:r>
            <a:r>
              <a:rPr lang="it-IT" sz="1400" dirty="0" err="1" smtClean="0"/>
              <a:t>fest-nott</a:t>
            </a:r>
            <a:r>
              <a:rPr lang="it-IT" sz="1400" dirty="0" smtClean="0"/>
              <a:t>).</a:t>
            </a:r>
          </a:p>
          <a:p>
            <a:pPr algn="just">
              <a:buFont typeface="Arial" pitchFamily="34" charset="0"/>
              <a:buChar char="•"/>
            </a:pPr>
            <a:r>
              <a:rPr lang="it-IT" sz="1400" dirty="0" smtClean="0"/>
              <a:t>Se la prestazione ricade di domenica o nei giorni di riposo settimanale oltre al compenso del lavoro straordinario, spetta un riposo compensativo pari alla prestazione resa, i cui oneri ricadono sul soggetto richiedente la prestazione.</a:t>
            </a:r>
          </a:p>
          <a:p>
            <a:pPr algn="just">
              <a:buFont typeface="Arial" pitchFamily="34" charset="0"/>
              <a:buChar char="•"/>
            </a:pPr>
            <a:r>
              <a:rPr lang="it-IT" sz="1400" dirty="0" smtClean="0"/>
              <a:t>Le ore svolte a tale titolo non concorrono ai limiti individuati dall’art. 14  del CCNL 1.4. 1999.</a:t>
            </a:r>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79512"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ART.57 </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PRESTAZIONI DEL PERSONALE IN OCCASIONE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EVENTI PRIVATI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31</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dirty="0" smtClean="0"/>
              <a:t>Si richiama il  disposto normativo previsto dall’art. 208 del Codice della Strada (commi 4 </a:t>
            </a:r>
            <a:r>
              <a:rPr lang="it-IT" sz="1400" dirty="0" err="1" smtClean="0"/>
              <a:t>lett</a:t>
            </a:r>
            <a:r>
              <a:rPr lang="it-IT" sz="1400" dirty="0" smtClean="0"/>
              <a:t> c)      e  5) prevedendone l’impiego per :</a:t>
            </a:r>
          </a:p>
          <a:p>
            <a:pPr marL="342900" indent="-342900" algn="just">
              <a:buFont typeface="+mj-lt"/>
              <a:buAutoNum type="alphaLcPeriod"/>
            </a:pPr>
            <a:r>
              <a:rPr lang="it-IT" sz="1400" dirty="0" smtClean="0"/>
              <a:t>Contributi datoriali al Fondo Negoziale di Previdenza Complementare </a:t>
            </a:r>
            <a:r>
              <a:rPr lang="it-IT" sz="1400" dirty="0" err="1" smtClean="0"/>
              <a:t>Perseo-Sirio</a:t>
            </a:r>
            <a:endParaRPr lang="it-IT" sz="1400" dirty="0" smtClean="0"/>
          </a:p>
          <a:p>
            <a:pPr marL="342900" indent="-342900" algn="just">
              <a:buFont typeface="+mj-lt"/>
              <a:buAutoNum type="alphaLcPeriod"/>
            </a:pPr>
            <a:r>
              <a:rPr lang="it-IT" sz="1400" dirty="0" smtClean="0"/>
              <a:t>Finalità assistenziali intese come welfare integrativo (vedi art.72 del CCNL)</a:t>
            </a:r>
          </a:p>
          <a:p>
            <a:pPr marL="342900" indent="-342900" algn="just">
              <a:buFont typeface="+mj-lt"/>
              <a:buAutoNum type="alphaLcPeriod"/>
            </a:pPr>
            <a:r>
              <a:rPr lang="it-IT" sz="1400" dirty="0" smtClean="0"/>
              <a:t>erogazione di  incentivi economici, collegati ad obiettivi di potenziamento dei servizi finalizzati ai servizi di sicurezza urbana e polizia stradale</a:t>
            </a:r>
          </a:p>
          <a:p>
            <a:pPr algn="just">
              <a:buNone/>
            </a:pPr>
            <a:r>
              <a:rPr lang="it-IT" sz="1200" dirty="0" smtClean="0"/>
              <a:t>Note:  L’indicazione prevista dal CCNL rappresenta non una elencazione di priorità, ma di fattispecie ricorribili. Riteniamo peraltro che e' fatta salva subordinatamente comunque  alle elencazioni indicate nel CCNL, la possibilità di finanziare da parte degli Enti le assunzioni di personale stagionale ai sensi dell’art. 5bis dell’art. 208.</a:t>
            </a:r>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56 QUATER</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UTILIZZO PROVENTI CODICE DELLA STRADA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32</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200" dirty="0" smtClean="0"/>
              <a:t>Continua Note:  </a:t>
            </a:r>
            <a:r>
              <a:rPr lang="it-IT" sz="1200" i="1" dirty="0" smtClean="0"/>
              <a:t>Sono altresì fatti salvi, gli accordi sottoscritti alla data di stipulazione del  nuovo CCNL , inerenti l’attivazione di fondi di previdenza aperti od analoghi strumenti previdenziali anche a carattere individuale (ad es. </a:t>
            </a:r>
            <a:r>
              <a:rPr lang="it-IT" sz="1200" i="1" dirty="0" err="1" smtClean="0"/>
              <a:t>P.I.R.</a:t>
            </a:r>
            <a:r>
              <a:rPr lang="it-IT" sz="1200" i="1" dirty="0" smtClean="0"/>
              <a:t>), diversi dal Fondo di previdenza negoziale </a:t>
            </a:r>
            <a:r>
              <a:rPr lang="it-IT" sz="1200" i="1" dirty="0" err="1" smtClean="0"/>
              <a:t>Perseo-Sirio</a:t>
            </a:r>
            <a:r>
              <a:rPr lang="it-IT" sz="1200" i="1" dirty="0" smtClean="0"/>
              <a:t>, attivati ai sensi dell’art. 17 del CCNL 22.01.2014.</a:t>
            </a:r>
            <a:endParaRPr lang="it-IT" sz="1200" dirty="0" smtClean="0"/>
          </a:p>
          <a:p>
            <a:pPr algn="just">
              <a:buFont typeface="Arial" pitchFamily="34" charset="0"/>
              <a:buChar char="•"/>
            </a:pPr>
            <a:r>
              <a:rPr lang="it-IT" sz="1200" i="1" dirty="0" smtClean="0"/>
              <a:t>Il  welfare integrativo potrà essere attivato al di fuori della previdenza complementare, sulla base delle previsioni di cui all’art.72 con particolare riferimento alle polizze sanitarie integrative di cui alla </a:t>
            </a:r>
            <a:r>
              <a:rPr lang="it-IT" sz="1200" i="1" dirty="0" err="1" smtClean="0"/>
              <a:t>lett</a:t>
            </a:r>
            <a:r>
              <a:rPr lang="it-IT" sz="1200" i="1" dirty="0" smtClean="0"/>
              <a:t> e).</a:t>
            </a:r>
            <a:endParaRPr lang="it-IT" sz="1200" dirty="0" smtClean="0"/>
          </a:p>
          <a:p>
            <a:pPr algn="just">
              <a:buFont typeface="Arial" pitchFamily="34" charset="0"/>
              <a:buChar char="•"/>
            </a:pPr>
            <a:r>
              <a:rPr lang="it-IT" sz="1200" i="1" dirty="0" smtClean="0"/>
              <a:t>Gli incentivi economici per obiettivi di potenziamento, grazie alla equiparazione dei proventi dell’art. 208 alla componente variabile del fondo di cui all’art. 67/5°comma </a:t>
            </a:r>
            <a:r>
              <a:rPr lang="it-IT" sz="1200" i="1" dirty="0" err="1" smtClean="0"/>
              <a:t>lett</a:t>
            </a:r>
            <a:r>
              <a:rPr lang="it-IT" sz="1200" i="1" dirty="0" smtClean="0"/>
              <a:t> b), potranno essere ricondotti anche ad obiettivi di mantenimento definiti nel piano della performance, al fine di correlare gli oneri per il trattamento accessorio alle prestazioni rese. Ciò dovrebbe consentire di poter pagare ,anche in quota parte,  i sistemi  </a:t>
            </a:r>
            <a:r>
              <a:rPr lang="it-IT" sz="1200" i="1" dirty="0" err="1" smtClean="0"/>
              <a:t>indennitari</a:t>
            </a:r>
            <a:r>
              <a:rPr lang="it-IT" sz="1200" i="1" dirty="0" smtClean="0"/>
              <a:t>  spettanti agli operatori (servizio esterno, turnazione e reperibilità).</a:t>
            </a:r>
            <a:endParaRPr lang="it-IT" sz="1200" dirty="0" smtClean="0"/>
          </a:p>
          <a:p>
            <a:pPr algn="just">
              <a:buFont typeface="Arial" pitchFamily="34" charset="0"/>
              <a:buChar char="•"/>
            </a:pPr>
            <a:r>
              <a:rPr lang="it-IT" sz="1200" i="1" dirty="0" smtClean="0"/>
              <a:t>Sarà la contrattazione decentrata a disciplinare questa importante apertura prevista nella Sezione.</a:t>
            </a:r>
            <a:endParaRPr lang="it-IT" sz="12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56 QUATER</a:t>
            </a:r>
          </a:p>
          <a:p>
            <a:pPr>
              <a:buClr>
                <a:srgbClr val="FFFFFF"/>
              </a:buClr>
              <a:buSzPts val="2000"/>
            </a:pPr>
            <a:r>
              <a:rPr lang="it-IT" sz="2000" b="1" dirty="0" smtClean="0">
                <a:solidFill>
                  <a:schemeClr val="accent2"/>
                </a:solidFill>
                <a:latin typeface="Roboto Condensed"/>
                <a:ea typeface="Roboto Condensed"/>
                <a:cs typeface="Roboto Condensed"/>
                <a:sym typeface="Roboto Condensed"/>
              </a:rPr>
              <a:t>UTILIZZO PROVENTI CODICE DELLA STRADA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33</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E’ un’indennità esclusiva per la Polizia Locale, che riguarda gli operatori inquadrati sia in categoria C che in D.</a:t>
            </a:r>
          </a:p>
          <a:p>
            <a:pPr algn="just">
              <a:buFont typeface="Arial" pitchFamily="34" charset="0"/>
              <a:buChar char="•"/>
            </a:pPr>
            <a:r>
              <a:rPr lang="it-IT" sz="1400" dirty="0" smtClean="0"/>
              <a:t>Il  valore  può  variare da  € 1,00 ad € 10,00 al giorno ed è commisurata all’effettivo svolgimento dei servizi esterni, compensando interamente  i rischi e disagi connessi alle attività.</a:t>
            </a:r>
          </a:p>
          <a:p>
            <a:pPr algn="just">
              <a:buFont typeface="Arial" pitchFamily="34" charset="0"/>
              <a:buChar char="•"/>
            </a:pPr>
            <a:r>
              <a:rPr lang="it-IT" sz="1400" dirty="0" smtClean="0"/>
              <a:t>E’ cumulabile con tutte le altre indennità previste nella Sezione e nel CCNL, ad eccezione del disagio riconosciuto ad altri profili professionali  istituito ai sensi dell’art. 70- bis.</a:t>
            </a:r>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56 QUINQUIES INDENNITA’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SERVIZIO ESTERNO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SEZIONE  PER LA POLIZIA LOCALE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34</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Si  supera finalmente il  mutevole concetto di “particolari responsabilità” per addivenire nei Corpi e Servizi di  Polizia Locale, che abbiano un regolamento derivante dalla legge quadro n°65/86  e dalle leggi regionali applicative, ad un riconoscimento legato al “grado” in relazione alle responsabilità rivestite.</a:t>
            </a:r>
          </a:p>
          <a:p>
            <a:pPr algn="just">
              <a:buFont typeface="Arial" pitchFamily="34" charset="0"/>
              <a:buChar char="•"/>
            </a:pPr>
            <a:r>
              <a:rPr lang="it-IT" sz="1400" dirty="0" smtClean="0"/>
              <a:t>Il  valore fino a € 3.000 annue (da corrispondere in dodici mensilità) riguarda sia la categoria C ed ovviamente la D.</a:t>
            </a:r>
          </a:p>
          <a:p>
            <a:pPr algn="just">
              <a:buFont typeface="Arial" pitchFamily="34" charset="0"/>
              <a:buChar char="•"/>
            </a:pPr>
            <a:r>
              <a:rPr lang="it-IT" sz="1400" dirty="0" smtClean="0"/>
              <a:t>Dovrà tenersi conto nella gradualità del valore  del grado, delle connesse responsabilità, della peculiarità dimensionale dell’Ente.</a:t>
            </a:r>
          </a:p>
          <a:p>
            <a:pPr algn="just">
              <a:buFont typeface="Arial" pitchFamily="34" charset="0"/>
              <a:buChar char="•"/>
            </a:pPr>
            <a:r>
              <a:rPr lang="it-IT" sz="1400" dirty="0" smtClean="0"/>
              <a:t>La  contrattazione decentrata determinerà i valori.</a:t>
            </a:r>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56 SEXIES INDENNITA’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FUNZIONE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35</a:t>
            </a:fld>
            <a:endParaRPr lang="en"/>
          </a:p>
        </p:txBody>
      </p:sp>
      <p:sp>
        <p:nvSpPr>
          <p:cNvPr id="193" name="Shape 193"/>
          <p:cNvSpPr txBox="1">
            <a:spLocks noGrp="1"/>
          </p:cNvSpPr>
          <p:nvPr>
            <p:ph type="body" idx="1"/>
          </p:nvPr>
        </p:nvSpPr>
        <p:spPr>
          <a:xfrm>
            <a:off x="0" y="1419622"/>
            <a:ext cx="4392488"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b="1" dirty="0" smtClean="0"/>
              <a:t>INCREMENTI  STIPENDI  TABELLARI</a:t>
            </a:r>
          </a:p>
          <a:p>
            <a:pPr algn="just">
              <a:buFont typeface="Arial" pitchFamily="34" charset="0"/>
              <a:buChar char="•"/>
            </a:pPr>
            <a:r>
              <a:rPr lang="it-IT" sz="1200" dirty="0" smtClean="0"/>
              <a:t>Le risorse disponibili sono state concentrate sul salario fisso, impoverito dagli anni di blocco del contratto, incrementando  i tabellari di 85 euro medi, nel pieno rispetto dell’accordo del 30 novembre 2016 e con aumenti fino a 92.30 euro mensili. Gli incrementi vanno a regime (totale incremento) a partire dal 1.3.2018, dando titolo agli arretrati e alla rivalutazione delle voci retributive che vengono calcolate in base al tabellare.</a:t>
            </a:r>
            <a:br>
              <a:rPr lang="it-IT" sz="1200" dirty="0" smtClean="0"/>
            </a:b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0" y="1203598"/>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smtClean="0">
                <a:solidFill>
                  <a:schemeClr val="accent2"/>
                </a:solidFill>
                <a:latin typeface="Roboto Condensed"/>
                <a:ea typeface="Roboto Condensed"/>
                <a:cs typeface="Roboto Condensed"/>
                <a:sym typeface="Roboto Condensed"/>
              </a:rPr>
              <a:t>Art.64 </a:t>
            </a:r>
            <a:endParaRPr lang="it-IT" sz="2000" b="1" dirty="0" smtClean="0">
              <a:solidFill>
                <a:schemeClr val="accent2"/>
              </a:solidFill>
              <a:latin typeface="Roboto Condensed"/>
              <a:ea typeface="Roboto Condensed"/>
              <a:cs typeface="Roboto Condensed"/>
              <a:sym typeface="Roboto Condensed"/>
            </a:endParaRPr>
          </a:p>
        </p:txBody>
      </p:sp>
      <p:sp>
        <p:nvSpPr>
          <p:cNvPr id="21" name="Shape 193"/>
          <p:cNvSpPr txBox="1">
            <a:spLocks noGrp="1"/>
          </p:cNvSpPr>
          <p:nvPr>
            <p:ph type="body" idx="1"/>
          </p:nvPr>
        </p:nvSpPr>
        <p:spPr>
          <a:xfrm>
            <a:off x="107504" y="4299942"/>
            <a:ext cx="6336704" cy="936104"/>
          </a:xfrm>
          <a:prstGeom prst="rect">
            <a:avLst/>
          </a:prstGeom>
        </p:spPr>
        <p:txBody>
          <a:bodyPr wrap="square" lIns="91425" tIns="91425" rIns="91425" bIns="91425" anchor="t" anchorCtr="0">
            <a:noAutofit/>
          </a:bodyPr>
          <a:lstStyle/>
          <a:p>
            <a:pPr algn="just">
              <a:buNone/>
            </a:pPr>
            <a:r>
              <a:rPr lang="it-IT" sz="1100" b="1" i="1" dirty="0" smtClean="0"/>
              <a:t>Nota: Gli aumenti stipendiali oltre che agli arretrati dovuti fino al 28.2.2017, comportano anche il ricalcolo per gli anni 2016, 2017 e parte del 2018,  dei valori legati ad indennità o lavoro straordinario che prevedano come base di calcolo per le maggiorazioni, il trattamento stipendiale ridefinito ai sensi della tabella B.</a:t>
            </a:r>
            <a:endParaRPr lang="it-IT" sz="1100" b="1" dirty="0" smtClean="0"/>
          </a:p>
          <a:p>
            <a:pPr algn="just">
              <a:buNone/>
            </a:pPr>
            <a:endParaRPr lang="it-IT" sz="12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
        <p:nvSpPr>
          <p:cNvPr id="22" name="Shape 193"/>
          <p:cNvSpPr txBox="1">
            <a:spLocks noGrp="1"/>
          </p:cNvSpPr>
          <p:nvPr>
            <p:ph type="body" idx="1"/>
          </p:nvPr>
        </p:nvSpPr>
        <p:spPr>
          <a:xfrm>
            <a:off x="4572000" y="1923678"/>
            <a:ext cx="4392488" cy="936104"/>
          </a:xfrm>
          <a:prstGeom prst="rect">
            <a:avLst/>
          </a:prstGeom>
        </p:spPr>
        <p:txBody>
          <a:bodyPr wrap="square" lIns="91425" tIns="91425" rIns="91425" bIns="91425" anchor="t" anchorCtr="0">
            <a:noAutofit/>
          </a:bodyPr>
          <a:lstStyle/>
          <a:p>
            <a:pPr algn="just">
              <a:buFont typeface="Arial" pitchFamily="34" charset="0"/>
              <a:buChar char="•"/>
            </a:pPr>
            <a:r>
              <a:rPr lang="it-IT" sz="1200" dirty="0" smtClean="0"/>
              <a:t>Alla contrattazione integrativa sono destinati 83.20 euro annui procapite, a partire dal 31.12.2018.E’ stato previsto un elemento perequativo che si aggiunge agli aumenti tabellari per evitare un impatto negativo degli aumenti contrattuali sul bonus degli 80 euro (bonus Renzi)</a:t>
            </a:r>
          </a:p>
          <a:p>
            <a:pPr algn="just">
              <a:buFont typeface="Arial" pitchFamily="34" charset="0"/>
              <a:buChar char="•"/>
            </a:pPr>
            <a:r>
              <a:rPr lang="it-IT" sz="1200" dirty="0" smtClean="0"/>
              <a:t>Dal 1.4.2018  l’</a:t>
            </a:r>
            <a:r>
              <a:rPr lang="it-IT" sz="1200" dirty="0" err="1" smtClean="0"/>
              <a:t>I.V.C.</a:t>
            </a:r>
            <a:r>
              <a:rPr lang="it-IT" sz="1200" dirty="0" smtClean="0"/>
              <a:t> (indennità di vacanza contrattuale)  riconosciuta dal 2010, confluisce nello stipendi tabellare contribuendo ad elevare il valore dei medesimi come da Tabella  C.</a:t>
            </a:r>
          </a:p>
          <a:p>
            <a:pPr algn="just">
              <a:buFont typeface="Arial" pitchFamily="34" charset="0"/>
              <a:buChar char="•"/>
            </a:pPr>
            <a:r>
              <a:rPr lang="it-IT" sz="1200" dirty="0" smtClean="0"/>
              <a:t>Vengono in fine istituite le nuove progressioni economiche  con medesima decorrenza 1.4.2018.</a:t>
            </a:r>
          </a:p>
          <a:p>
            <a:pPr algn="just">
              <a:buNone/>
            </a:pPr>
            <a:endParaRPr lang="it-IT" sz="14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36</a:t>
            </a:fld>
            <a:endParaRPr lang="en"/>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pic>
        <p:nvPicPr>
          <p:cNvPr id="1030" name="Picture 6" descr="C:\Documents and Settings\formazione\Desktop\Copia di Copia di Copia di Dal 29 gennaio in diretta h 24 giorni 7 su 7.png"/>
          <p:cNvPicPr>
            <a:picLocks noChangeAspect="1" noChangeArrowheads="1"/>
          </p:cNvPicPr>
          <p:nvPr/>
        </p:nvPicPr>
        <p:blipFill>
          <a:blip r:embed="rId3"/>
          <a:srcRect/>
          <a:stretch>
            <a:fillRect/>
          </a:stretch>
        </p:blipFill>
        <p:spPr bwMode="auto">
          <a:xfrm>
            <a:off x="1403648" y="0"/>
            <a:ext cx="6135856" cy="5143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37</a:t>
            </a:fld>
            <a:endParaRPr lang="en"/>
          </a:p>
        </p:txBody>
      </p:sp>
      <p:sp>
        <p:nvSpPr>
          <p:cNvPr id="193" name="Shape 193"/>
          <p:cNvSpPr txBox="1">
            <a:spLocks noGrp="1"/>
          </p:cNvSpPr>
          <p:nvPr>
            <p:ph type="body" idx="1"/>
          </p:nvPr>
        </p:nvSpPr>
        <p:spPr>
          <a:xfrm>
            <a:off x="179512" y="1707654"/>
            <a:ext cx="7128792"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200" dirty="0" smtClean="0"/>
              <a:t> </a:t>
            </a:r>
            <a:r>
              <a:rPr lang="it-IT" sz="1600" dirty="0" smtClean="0"/>
              <a:t>Al  fine di consentire il mantenimento del “bonus” fiscale introdotto dall’art.1 comma 12 L.190/2014 e del conseguente impatto sui livelli retributivi più bassi  derivante dagli aumenti contrattuali, viene riconosciuto un “elemento perequativo” da corrispondersi per il periodo 1/3/2018 -31/12/2018, da corrispondersi in dieci mensilità nella misura indicata nella tabella D allegata al CCNL.</a:t>
            </a:r>
          </a:p>
          <a:p>
            <a:pPr algn="just">
              <a:buFont typeface="Arial" pitchFamily="34" charset="0"/>
              <a:buChar char="•"/>
            </a:pPr>
            <a:r>
              <a:rPr lang="it-IT" sz="1600" dirty="0" smtClean="0"/>
              <a:t>L’elemento perequativo  e’ riproporzionato in caso di orario di lavoro ridotto.</a:t>
            </a:r>
          </a:p>
          <a:p>
            <a:pPr algn="just">
              <a:buNone/>
            </a:pPr>
            <a:r>
              <a:rPr lang="it-IT" sz="1600" i="1" u="sng" dirty="0" smtClean="0">
                <a:solidFill>
                  <a:schemeClr val="accent6"/>
                </a:solidFill>
              </a:rPr>
              <a:t>Sarà  impegno  della UIL FPL che in fase di rinnovo per il CCNL 2019-2021, detto elemento perequativo possa stabilizzarsi nei trattamenti stipendiali nell’arco di vigenza del CCNL medesimo</a:t>
            </a:r>
            <a:r>
              <a:rPr lang="it-IT" sz="1600" i="1" dirty="0" smtClean="0"/>
              <a:t>.</a:t>
            </a:r>
            <a:endParaRPr lang="it-IT" sz="1600" dirty="0" smtClean="0"/>
          </a:p>
          <a:p>
            <a:pPr algn="just">
              <a:buNone/>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419622"/>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.66 ELEMENTO</a:t>
            </a:r>
            <a:r>
              <a:rPr lang="it-IT" sz="2000" b="1" dirty="0" smtClean="0">
                <a:solidFill>
                  <a:schemeClr val="accent2"/>
                </a:solidFill>
                <a:latin typeface="Roboto Condensed"/>
                <a:ea typeface="Roboto Condensed"/>
                <a:cs typeface="Roboto Condensed"/>
                <a:sym typeface="Roboto Condensed"/>
              </a:rPr>
              <a:t> PEREQUATIVO.</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2" name="Shape 189"/>
          <p:cNvSpPr txBox="1">
            <a:spLocks/>
          </p:cNvSpPr>
          <p:nvPr/>
        </p:nvSpPr>
        <p:spPr>
          <a:xfrm>
            <a:off x="971600" y="483518"/>
            <a:ext cx="5413909" cy="576064"/>
          </a:xfrm>
          <a:prstGeom prst="rect">
            <a:avLst/>
          </a:prstGeom>
          <a:noFill/>
          <a:ln>
            <a:noFill/>
          </a:ln>
        </p:spPr>
        <p:txBody>
          <a:bodyPr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Roboto Condensed"/>
              <a:buNone/>
              <a:tabLst/>
              <a:defRPr/>
            </a:pPr>
            <a:r>
              <a:rPr kumimoji="0" lang="it-IT" sz="2000" b="1" i="0" u="none" strike="noStrike" kern="0" cap="none" spc="0" normalizeH="0" baseline="0" noProof="0" dirty="0" smtClean="0">
                <a:ln>
                  <a:noFill/>
                </a:ln>
                <a:solidFill>
                  <a:schemeClr val="accent2"/>
                </a:solidFill>
                <a:effectLst/>
                <a:uLnTx/>
                <a:uFillTx/>
                <a:latin typeface="Roboto Condensed"/>
                <a:ea typeface="Roboto Condensed"/>
                <a:cs typeface="Roboto Condensed"/>
                <a:sym typeface="Roboto Condensed"/>
              </a:rPr>
              <a:t>TRATTAMENTO ECONOMICO </a:t>
            </a:r>
            <a:br>
              <a:rPr kumimoji="0" lang="it-IT" sz="2000" b="1" i="0" u="none" strike="noStrike" kern="0" cap="none" spc="0" normalizeH="0" baseline="0" noProof="0" dirty="0" smtClean="0">
                <a:ln>
                  <a:noFill/>
                </a:ln>
                <a:solidFill>
                  <a:schemeClr val="accent2"/>
                </a:solidFill>
                <a:effectLst/>
                <a:uLnTx/>
                <a:uFillTx/>
                <a:latin typeface="Roboto Condensed"/>
                <a:ea typeface="Roboto Condensed"/>
                <a:cs typeface="Roboto Condensed"/>
                <a:sym typeface="Roboto Condensed"/>
              </a:rPr>
            </a:br>
            <a:r>
              <a:rPr kumimoji="0" lang="it-IT" sz="2000" b="1" i="0" u="none" strike="noStrike" kern="0" cap="none" spc="0" normalizeH="0" baseline="0" noProof="0" dirty="0" smtClean="0">
                <a:ln>
                  <a:noFill/>
                </a:ln>
                <a:solidFill>
                  <a:schemeClr val="accent2"/>
                </a:solidFill>
                <a:effectLst/>
                <a:uLnTx/>
                <a:uFillTx/>
                <a:latin typeface="Roboto Condensed"/>
                <a:ea typeface="Roboto Condensed"/>
                <a:cs typeface="Roboto Condensed"/>
                <a:sym typeface="Roboto Condensed"/>
              </a:rPr>
              <a:t>E  FONDO RISORSE DECENTRATE</a:t>
            </a:r>
            <a:endParaRPr kumimoji="0" lang="it-IT" sz="2000" b="1" i="0" u="none" strike="noStrike" kern="0" cap="none" spc="0" normalizeH="0" baseline="0" noProof="0" dirty="0">
              <a:ln>
                <a:noFill/>
              </a:ln>
              <a:solidFill>
                <a:srgbClr val="FFFFFF"/>
              </a:solidFill>
              <a:effectLst/>
              <a:uLnTx/>
              <a:uFillTx/>
              <a:latin typeface="Roboto Condensed"/>
              <a:ea typeface="Roboto Condensed"/>
              <a:cs typeface="Roboto Condensed"/>
              <a:sym typeface="Roboto Condensed"/>
            </a:endParaRPr>
          </a:p>
        </p:txBody>
      </p:sp>
      <p:pic>
        <p:nvPicPr>
          <p:cNvPr id="86018"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38</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A  partire dall’anno 2018,  è costituito il  fondo con  un unico importo consolidato  di tutte le risorse relative all’anno 2107, come previsto dall’art. 31/2°comma del CCNL 22.1.2004 di ogni singolo Ente, comprensivo delle Progressioni Economiche consolidate e dell’Indennità di Comparto ( ex art. 33/4°c. </a:t>
            </a:r>
            <a:r>
              <a:rPr lang="it-IT" sz="1400" dirty="0" err="1" smtClean="0"/>
              <a:t>lett</a:t>
            </a:r>
            <a:r>
              <a:rPr lang="it-IT" sz="1400" dirty="0" smtClean="0"/>
              <a:t> b) e c) CCNL   22/1/2004).</a:t>
            </a:r>
          </a:p>
          <a:p>
            <a:pPr algn="just">
              <a:buFont typeface="Arial" pitchFamily="34" charset="0"/>
              <a:buChar char="•"/>
            </a:pPr>
            <a:r>
              <a:rPr lang="it-IT" sz="1400" dirty="0" smtClean="0"/>
              <a:t>Dal fondo vengono scorporate le risorse destinate nel 2017 (per gli  Enti con Dirigenza) al  Fondo per le Posizioni Organizzative.</a:t>
            </a:r>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.67 FONDO</a:t>
            </a:r>
            <a:r>
              <a:rPr lang="it-IT" sz="2000" b="1" dirty="0" smtClean="0">
                <a:solidFill>
                  <a:schemeClr val="accent2"/>
                </a:solidFill>
                <a:latin typeface="Roboto Condensed"/>
                <a:ea typeface="Roboto Condensed"/>
                <a:cs typeface="Roboto Condensed"/>
                <a:sym typeface="Roboto Condensed"/>
              </a:rPr>
              <a:t> RISORSE DECENTRATE: COSTITUZIONE</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944722"/>
            <a:ext cx="767992" cy="104684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39</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dirty="0" smtClean="0"/>
              <a:t>L’importo potrà stabilmente incrementarsi :</a:t>
            </a:r>
          </a:p>
          <a:p>
            <a:pPr algn="just">
              <a:buFont typeface="Arial" pitchFamily="34" charset="0"/>
              <a:buChar char="•"/>
            </a:pPr>
            <a:r>
              <a:rPr lang="it-IT" sz="1400" dirty="0" smtClean="0"/>
              <a:t>€ 83,20 per unità di personale/annuo in servizio al 31.12.2015  a  valere dal  1° gennaio 2019 ( dovuto al riassorbimento dell’elemento perequativo)</a:t>
            </a:r>
          </a:p>
          <a:p>
            <a:pPr algn="just">
              <a:buFont typeface="Arial" pitchFamily="34" charset="0"/>
              <a:buChar char="•"/>
            </a:pPr>
            <a:r>
              <a:rPr lang="it-IT" sz="1400" dirty="0" smtClean="0"/>
              <a:t>degli incrementi dovuti alle differenze economiche dei valori delle progressioni economiche acquisite, conseguenti alla rideterminazione dei trattamenti stipendiali  </a:t>
            </a:r>
            <a:r>
              <a:rPr lang="it-IT" sz="1400" dirty="0" err="1" smtClean="0"/>
              <a:t>parametrati</a:t>
            </a:r>
            <a:r>
              <a:rPr lang="it-IT" sz="1400" dirty="0" smtClean="0"/>
              <a:t>.</a:t>
            </a:r>
          </a:p>
          <a:p>
            <a:pPr algn="just">
              <a:buFont typeface="Arial" pitchFamily="34" charset="0"/>
              <a:buChar char="•"/>
            </a:pPr>
            <a:r>
              <a:rPr lang="it-IT" sz="1400" dirty="0" smtClean="0"/>
              <a:t>delle RIA  (retribuzioni  individuali di anzianità) ed assegni ad </a:t>
            </a:r>
            <a:r>
              <a:rPr lang="it-IT" sz="1400" dirty="0" err="1" smtClean="0"/>
              <a:t>personam</a:t>
            </a:r>
            <a:r>
              <a:rPr lang="it-IT" sz="1400" dirty="0" smtClean="0"/>
              <a:t> comprensivi di tredicesima. L’importo confluisce stabilmente nell’anno successivo alla cessazione del soggetto.</a:t>
            </a:r>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STABILE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a:t>
            </a:fld>
            <a:endParaRPr lang="en"/>
          </a:p>
        </p:txBody>
      </p:sp>
      <p:sp>
        <p:nvSpPr>
          <p:cNvPr id="193" name="Shape 193"/>
          <p:cNvSpPr txBox="1">
            <a:spLocks noGrp="1"/>
          </p:cNvSpPr>
          <p:nvPr>
            <p:ph type="body" idx="1"/>
          </p:nvPr>
        </p:nvSpPr>
        <p:spPr>
          <a:xfrm>
            <a:off x="899592" y="1563638"/>
            <a:ext cx="5616624"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buNone/>
            </a:pPr>
            <a:r>
              <a:rPr lang="it-IT" sz="1400" dirty="0" smtClean="0"/>
              <a:t>Finalizzata  ad instaurare forme costruttive di dialogo su atti e decisioni di valenza generale, in materia di:</a:t>
            </a:r>
          </a:p>
          <a:p>
            <a:r>
              <a:rPr lang="it-IT" sz="1400" b="1" dirty="0" smtClean="0"/>
              <a:t>organizzazione</a:t>
            </a:r>
            <a:endParaRPr lang="it-IT" sz="1400" dirty="0" smtClean="0"/>
          </a:p>
          <a:p>
            <a:r>
              <a:rPr lang="it-IT" sz="1400" b="1" dirty="0" smtClean="0"/>
              <a:t>materie aventi ricadute sui rapporti di lavoro </a:t>
            </a:r>
            <a:endParaRPr lang="it-IT" sz="1400" dirty="0" smtClean="0"/>
          </a:p>
          <a:p>
            <a:pPr>
              <a:buNone/>
            </a:pPr>
            <a:r>
              <a:rPr lang="it-IT" sz="1400" dirty="0" smtClean="0"/>
              <a:t>e  si articola in:</a:t>
            </a:r>
          </a:p>
          <a:p>
            <a:pPr marL="342900" indent="-342900">
              <a:buFont typeface="Wingdings" pitchFamily="2" charset="2"/>
              <a:buChar char="ü"/>
            </a:pPr>
            <a:r>
              <a:rPr lang="it-IT" sz="1400" b="1" dirty="0" smtClean="0"/>
              <a:t>INFORMAZIONE </a:t>
            </a:r>
          </a:p>
          <a:p>
            <a:pPr marL="342900" indent="-342900">
              <a:buFont typeface="Wingdings" pitchFamily="2" charset="2"/>
              <a:buChar char="ü"/>
            </a:pPr>
            <a:r>
              <a:rPr lang="it-IT" sz="1400" b="1" dirty="0" smtClean="0"/>
              <a:t>CONFRONTO</a:t>
            </a:r>
          </a:p>
          <a:p>
            <a:pPr marL="342900" indent="-342900">
              <a:buFont typeface="Wingdings" pitchFamily="2" charset="2"/>
              <a:buChar char="ü"/>
            </a:pPr>
            <a:r>
              <a:rPr lang="it-IT" sz="1400" b="1" dirty="0" smtClean="0"/>
              <a:t>ORGANISMI PARITETICI </a:t>
            </a:r>
            <a:r>
              <a:rPr lang="it-IT" sz="1400" b="1" dirty="0" err="1" smtClean="0"/>
              <a:t>DI</a:t>
            </a:r>
            <a:r>
              <a:rPr lang="it-IT" sz="1400" b="1" dirty="0" smtClean="0"/>
              <a:t> PARTECIPAZIONE</a:t>
            </a:r>
            <a:r>
              <a:rPr lang="it-IT" sz="1400" dirty="0" smtClean="0"/>
              <a:t> </a:t>
            </a:r>
          </a:p>
          <a:p>
            <a:pPr>
              <a:buNone/>
            </a:pPr>
            <a:endParaRPr lang="it-IT" sz="1400" dirty="0" smtClean="0"/>
          </a:p>
          <a:p>
            <a:pPr>
              <a:buNone/>
            </a:pPr>
            <a:endParaRPr lang="it-IT" sz="1400" dirty="0" smtClean="0"/>
          </a:p>
          <a:p>
            <a:pPr>
              <a:buNone/>
            </a:pP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331640" y="1275606"/>
            <a:ext cx="5413909"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LA  PARTECIPAZIONE</a:t>
            </a:r>
          </a:p>
        </p:txBody>
      </p:sp>
      <p:pic>
        <p:nvPicPr>
          <p:cNvPr id="24" name="Immagine 23" descr="24206.jpg"/>
          <p:cNvPicPr>
            <a:picLocks noChangeAspect="1"/>
          </p:cNvPicPr>
          <p:nvPr/>
        </p:nvPicPr>
        <p:blipFill>
          <a:blip r:embed="rId3"/>
          <a:stretch>
            <a:fillRect/>
          </a:stretch>
        </p:blipFill>
        <p:spPr>
          <a:xfrm rot="952717">
            <a:off x="6228274" y="2067694"/>
            <a:ext cx="2491007" cy="165997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40</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importi degli oneri connessi al trasferimento di personale, nell’ambito di processi associativi, di delega o trasferimento di funzione,  a fronte di corrispondente riduzione dei Fondi dell’amministrazione di provenienza, ferma restando la capacità di bilancio dell’Ente ricevente</a:t>
            </a:r>
          </a:p>
          <a:p>
            <a:pPr algn="just">
              <a:buFont typeface="Arial" pitchFamily="34" charset="0"/>
              <a:buChar char="•"/>
            </a:pPr>
            <a:r>
              <a:rPr lang="it-IT" sz="1400" dirty="0" smtClean="0"/>
              <a:t>importi conseguenti all’adeguamento dei Fondi  previsti per espresse disposizioni di legge per il trasferimento di personale (ad </a:t>
            </a:r>
            <a:r>
              <a:rPr lang="it-IT" sz="1400" dirty="0" err="1" smtClean="0"/>
              <a:t>es.art.</a:t>
            </a:r>
            <a:r>
              <a:rPr lang="it-IT" sz="1400" dirty="0" smtClean="0"/>
              <a:t> 1 comma 793 L. 205/2017 per i Centri dell’Impiego)</a:t>
            </a:r>
          </a:p>
          <a:p>
            <a:pPr algn="just">
              <a:buFont typeface="Arial" pitchFamily="34" charset="0"/>
              <a:buChar char="•"/>
            </a:pPr>
            <a:r>
              <a:rPr lang="it-IT" sz="1400" dirty="0" smtClean="0"/>
              <a:t>implementazione delle risorse per le Unioni di Comuni, come disposta dall’art. 70 </a:t>
            </a:r>
            <a:r>
              <a:rPr lang="it-IT" sz="1400" dirty="0" err="1" smtClean="0"/>
              <a:t>sexies</a:t>
            </a:r>
            <a:r>
              <a:rPr lang="it-IT" sz="1400" dirty="0" smtClean="0"/>
              <a:t> </a:t>
            </a:r>
          </a:p>
          <a:p>
            <a:pPr algn="just">
              <a:buFont typeface="Arial" pitchFamily="34" charset="0"/>
              <a:buChar char="•"/>
            </a:pPr>
            <a:r>
              <a:rPr lang="it-IT" sz="1400" dirty="0" smtClean="0"/>
              <a:t>Importi corrispondenti a stabili riduzioni del fondo destinato al lavoro straordinario (rif. Art.14 CCNL 1.4.1999). L’importo confluisce nell’anno successivo.</a:t>
            </a:r>
          </a:p>
          <a:p>
            <a:pPr algn="just">
              <a:buFont typeface="Arial" pitchFamily="34" charset="0"/>
              <a:buChar char="•"/>
            </a:pPr>
            <a:r>
              <a:rPr lang="it-IT" sz="1400" dirty="0" smtClean="0"/>
              <a:t>risorse derivanti da effettivi incrementi delle dotazioni organiche (rif. Comma 5 </a:t>
            </a:r>
            <a:r>
              <a:rPr lang="it-IT" sz="1400" dirty="0" err="1" smtClean="0"/>
              <a:t>lett</a:t>
            </a:r>
            <a:r>
              <a:rPr lang="it-IT" sz="1400" dirty="0" smtClean="0"/>
              <a:t> a ).</a:t>
            </a:r>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STABILE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250933" y="944723"/>
            <a:ext cx="767992" cy="104684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41</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dirty="0" smtClean="0"/>
              <a:t>Il  Fondo potrà inoltre essere incrementato con importi variabili:</a:t>
            </a:r>
          </a:p>
          <a:p>
            <a:pPr algn="just">
              <a:buFont typeface="Arial" pitchFamily="34" charset="0"/>
              <a:buChar char="•"/>
            </a:pPr>
            <a:r>
              <a:rPr lang="it-IT" sz="1400" dirty="0" smtClean="0"/>
              <a:t>delle risorse legate all’art. 43 della Legge n°449/1997 anche in riferimento all’art. 15/1°comma </a:t>
            </a:r>
            <a:r>
              <a:rPr lang="it-IT" sz="1400" dirty="0" err="1" smtClean="0"/>
              <a:t>lett</a:t>
            </a:r>
            <a:r>
              <a:rPr lang="it-IT" sz="1400" dirty="0" smtClean="0"/>
              <a:t> c) del CCNL 1.4.1999 (sponsorizzazione o servizi in conto terzi)</a:t>
            </a:r>
          </a:p>
          <a:p>
            <a:pPr algn="just">
              <a:buFont typeface="Arial" pitchFamily="34" charset="0"/>
              <a:buChar char="•"/>
            </a:pPr>
            <a:r>
              <a:rPr lang="it-IT" sz="1400" dirty="0" smtClean="0"/>
              <a:t>delle quote di risparmio derivanti dagli art.16 commi 4, e 5  D.L. 98/2011 (cd “piani di razionalizzazione)</a:t>
            </a:r>
          </a:p>
          <a:p>
            <a:pPr algn="just">
              <a:buFont typeface="Arial" pitchFamily="34" charset="0"/>
              <a:buChar char="•"/>
            </a:pPr>
            <a:r>
              <a:rPr lang="it-IT" sz="1400" dirty="0" smtClean="0"/>
              <a:t>risorse destinate al personale individuato a seguito di specifiche disposizioni di legge </a:t>
            </a:r>
          </a:p>
          <a:p>
            <a:pPr algn="just">
              <a:buFont typeface="Arial" pitchFamily="34" charset="0"/>
              <a:buChar char="•"/>
            </a:pPr>
            <a:r>
              <a:rPr lang="it-IT" sz="1400" dirty="0" smtClean="0"/>
              <a:t>risparmi una “tantum” del lavoro straordinario ex art.14 CCNL  1.4.1999</a:t>
            </a:r>
          </a:p>
          <a:p>
            <a:pPr algn="just">
              <a:buFont typeface="Arial" pitchFamily="34" charset="0"/>
              <a:buChar char="•"/>
            </a:pPr>
            <a:r>
              <a:rPr lang="it-IT" sz="1400" dirty="0" smtClean="0"/>
              <a:t>risorse destinate ai messi notificatori in applicazione dell’art. 54 del CCNL 14.9.2000</a:t>
            </a:r>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VARIABILE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42</a:t>
            </a:fld>
            <a:endParaRPr lang="en"/>
          </a:p>
        </p:txBody>
      </p:sp>
      <p:sp>
        <p:nvSpPr>
          <p:cNvPr id="193" name="Shape 193"/>
          <p:cNvSpPr txBox="1">
            <a:spLocks noGrp="1"/>
          </p:cNvSpPr>
          <p:nvPr>
            <p:ph type="body" idx="1"/>
          </p:nvPr>
        </p:nvSpPr>
        <p:spPr>
          <a:xfrm>
            <a:off x="251520" y="2139702"/>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dirty="0" smtClean="0"/>
              <a:t>* </a:t>
            </a:r>
            <a:r>
              <a:rPr lang="it-IT" sz="1400" b="1" dirty="0" smtClean="0"/>
              <a:t>le risorse eventualmente stanziate ai sensi del  successivo comma 4</a:t>
            </a:r>
          </a:p>
          <a:p>
            <a:pPr algn="just">
              <a:buNone/>
            </a:pPr>
            <a:r>
              <a:rPr lang="it-IT" sz="1400" dirty="0" smtClean="0"/>
              <a:t>Nota: il comma 4 corrisponde ad un valore pari all’ 1,2 % del monte salari 1997, esclusa quota dirigenza; ora il nuovo CCNL  non prevede più  gli obblighi previsti dalla disciplina dell’art.15 comma 4  CCNL 1.4.1999, che obbligava gli Enti a preventivi accertamenti da parte dei servizi di controllo interno</a:t>
            </a:r>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VARIABILE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43</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b="1" dirty="0" smtClean="0"/>
              <a:t>* le risorse eventualmente   stanziate dagli enti ai sensi del successivo comma 5 </a:t>
            </a:r>
            <a:r>
              <a:rPr lang="it-IT" sz="1400" b="1" dirty="0" err="1" smtClean="0"/>
              <a:t>lett</a:t>
            </a:r>
            <a:r>
              <a:rPr lang="it-IT" sz="1400" b="1" dirty="0" smtClean="0"/>
              <a:t> b)</a:t>
            </a:r>
          </a:p>
          <a:p>
            <a:pPr algn="just">
              <a:buFont typeface="Arial" pitchFamily="34" charset="0"/>
              <a:buChar char="•"/>
            </a:pPr>
            <a:r>
              <a:rPr lang="it-IT" sz="1400" i="1" dirty="0" smtClean="0"/>
              <a:t>Nota : in sostanza riconducibile all’ex art. 15/5°comma del CCNL 1.4.1999 senza i  vincoli e procedure legati ad innovazioni; infatti in base al tenore del 5°comma </a:t>
            </a:r>
            <a:r>
              <a:rPr lang="it-IT" sz="1400" i="1" dirty="0" err="1" smtClean="0"/>
              <a:t>lett</a:t>
            </a:r>
            <a:r>
              <a:rPr lang="it-IT" sz="1400" i="1" dirty="0" smtClean="0"/>
              <a:t> b) del nuovo CCNL, l’importo </a:t>
            </a:r>
            <a:r>
              <a:rPr lang="it-IT" sz="1400" i="1" dirty="0" err="1" smtClean="0"/>
              <a:t>puo’</a:t>
            </a:r>
            <a:r>
              <a:rPr lang="it-IT" sz="1400" i="1" dirty="0" smtClean="0"/>
              <a:t> corrispondersi per il semplice conseguimento di obiettivi di Ente, </a:t>
            </a:r>
            <a:r>
              <a:rPr lang="it-IT" sz="1400" i="1" u="sng" dirty="0" smtClean="0"/>
              <a:t> anche di mantenimento, </a:t>
            </a:r>
            <a:r>
              <a:rPr lang="it-IT" sz="1400" i="1" dirty="0" smtClean="0"/>
              <a:t>definiti nel piano della performance od analoghi strumenti, al fine di sostenere gli oneri del trattamento economico accessorio nella sua accezione più ampia, ricomprendendo anche gli istituti di natura </a:t>
            </a:r>
            <a:r>
              <a:rPr lang="it-IT" sz="1400" i="1" dirty="0" err="1" smtClean="0"/>
              <a:t>indennitaria</a:t>
            </a:r>
            <a:r>
              <a:rPr lang="it-IT" sz="1400" i="1" dirty="0" smtClean="0"/>
              <a:t>. A tali modalità  possono adeguarsi anche i compensi derivanti  dai proventi dell’art. 208 del </a:t>
            </a:r>
            <a:r>
              <a:rPr lang="it-IT" sz="1400" i="1" dirty="0" err="1" smtClean="0"/>
              <a:t>CdS</a:t>
            </a:r>
            <a:r>
              <a:rPr lang="it-IT" sz="1400" i="1" dirty="0" smtClean="0"/>
              <a:t>,  stante l’esplicito richiamo al medesimo articolo 67 del  CCNL).</a:t>
            </a:r>
            <a:r>
              <a:rPr lang="it-IT" sz="1400" b="1" dirty="0" smtClean="0"/>
              <a:t> </a:t>
            </a: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VARIABILE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44</a:t>
            </a:fld>
            <a:endParaRPr lang="en"/>
          </a:p>
        </p:txBody>
      </p:sp>
      <p:sp>
        <p:nvSpPr>
          <p:cNvPr id="193" name="Shape 193"/>
          <p:cNvSpPr txBox="1">
            <a:spLocks noGrp="1"/>
          </p:cNvSpPr>
          <p:nvPr>
            <p:ph type="body" idx="1"/>
          </p:nvPr>
        </p:nvSpPr>
        <p:spPr>
          <a:xfrm>
            <a:off x="251520" y="1851670"/>
            <a:ext cx="792088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b="1" dirty="0" smtClean="0"/>
              <a:t>* </a:t>
            </a:r>
            <a:r>
              <a:rPr lang="it-IT" sz="1400" dirty="0" smtClean="0"/>
              <a:t>Per  le Camere di Commercio lo stanziamento previsto ai  sensi dell’art. 5 lett. b) del CCNL,  è finalizzato anche ad obiettivi legati ai processi di riorganizzazione e di fusione conseguenti alla riforma di cui al </a:t>
            </a:r>
            <a:r>
              <a:rPr lang="it-IT" sz="1400" dirty="0" err="1" smtClean="0"/>
              <a:t>D.Lgvo</a:t>
            </a:r>
            <a:r>
              <a:rPr lang="it-IT" sz="1400" dirty="0" smtClean="0"/>
              <a:t> n°219/2016.</a:t>
            </a:r>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491630"/>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PARTE VARIABILE </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610972" y="944723"/>
            <a:ext cx="767992" cy="104684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45</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200" b="1" dirty="0" smtClean="0"/>
              <a:t>DESTINAZIONE DELLE RISORSE (comma 2)</a:t>
            </a:r>
          </a:p>
          <a:p>
            <a:pPr algn="just">
              <a:buFont typeface="Arial" pitchFamily="34" charset="0"/>
              <a:buChar char="•"/>
            </a:pPr>
            <a:r>
              <a:rPr lang="it-IT" sz="1200" dirty="0" smtClean="0"/>
              <a:t>Premi correlati alla performance organizzativa</a:t>
            </a:r>
          </a:p>
          <a:p>
            <a:pPr algn="just">
              <a:buFont typeface="Arial" pitchFamily="34" charset="0"/>
              <a:buChar char="•"/>
            </a:pPr>
            <a:r>
              <a:rPr lang="it-IT" sz="1200" dirty="0" smtClean="0"/>
              <a:t>Premi correlati alla performance individuale</a:t>
            </a:r>
          </a:p>
          <a:p>
            <a:pPr algn="just">
              <a:buFont typeface="Arial" pitchFamily="34" charset="0"/>
              <a:buChar char="•"/>
            </a:pPr>
            <a:r>
              <a:rPr lang="it-IT" sz="1200" dirty="0" smtClean="0"/>
              <a:t>Indennità  di  cui all’art. 70 bis ( Condizioni di  lavoro)</a:t>
            </a:r>
          </a:p>
          <a:p>
            <a:pPr algn="just">
              <a:buFont typeface="Arial" pitchFamily="34" charset="0"/>
              <a:buChar char="•"/>
            </a:pPr>
            <a:r>
              <a:rPr lang="it-IT" sz="1200" dirty="0" smtClean="0"/>
              <a:t>Indennità di turno, reperibilità ed art. 24/1°comma CCNL  14.9.2000 (maggiorazione del 50% + riposo recupero in occasione delle prestazioni effettuate nella giornata di riposo settimanale)</a:t>
            </a:r>
          </a:p>
          <a:p>
            <a:pPr algn="just">
              <a:buFont typeface="Arial" pitchFamily="34" charset="0"/>
              <a:buChar char="•"/>
            </a:pPr>
            <a:r>
              <a:rPr lang="it-IT" sz="1200" dirty="0" smtClean="0"/>
              <a:t>Compensi  di cui all’art. 70 </a:t>
            </a:r>
            <a:r>
              <a:rPr lang="it-IT" sz="1200" dirty="0" err="1" smtClean="0"/>
              <a:t>quinuies</a:t>
            </a:r>
            <a:r>
              <a:rPr lang="it-IT" sz="1200" dirty="0" smtClean="0"/>
              <a:t> per le “specifiche responsabilità”</a:t>
            </a:r>
          </a:p>
          <a:p>
            <a:pPr algn="just">
              <a:buFont typeface="Arial" pitchFamily="34" charset="0"/>
              <a:buChar char="•"/>
            </a:pPr>
            <a:r>
              <a:rPr lang="it-IT" sz="1200" dirty="0" smtClean="0"/>
              <a:t>Indennità di Funzione per la Polizia Locale (art. 56 </a:t>
            </a:r>
            <a:r>
              <a:rPr lang="it-IT" sz="1200" dirty="0" err="1" smtClean="0"/>
              <a:t>sexies</a:t>
            </a:r>
            <a:r>
              <a:rPr lang="it-IT" sz="1200" dirty="0" smtClean="0"/>
              <a:t>)</a:t>
            </a:r>
          </a:p>
          <a:p>
            <a:pPr algn="just">
              <a:buFont typeface="Arial" pitchFamily="34" charset="0"/>
              <a:buChar char="•"/>
            </a:pPr>
            <a:r>
              <a:rPr lang="it-IT" sz="1200" dirty="0" smtClean="0"/>
              <a:t>Compensi per prestazioni legate a specifiche disposizioni  di legge (art. 67/3°comma lett. c)                                  ed art. 70 </a:t>
            </a:r>
            <a:r>
              <a:rPr lang="it-IT" sz="1200" dirty="0" err="1" smtClean="0"/>
              <a:t>ter</a:t>
            </a:r>
            <a:r>
              <a:rPr lang="it-IT" sz="1200" dirty="0" smtClean="0"/>
              <a:t> –Compensi ISTAT)</a:t>
            </a:r>
          </a:p>
          <a:p>
            <a:pPr algn="just">
              <a:buFont typeface="Arial" pitchFamily="34" charset="0"/>
              <a:buChar char="•"/>
            </a:pPr>
            <a:r>
              <a:rPr lang="it-IT" sz="1200" dirty="0" smtClean="0"/>
              <a:t>Compensi per messi notificatori (art. 67 /3°comma </a:t>
            </a:r>
            <a:r>
              <a:rPr lang="it-IT" sz="1200" dirty="0" err="1" smtClean="0"/>
              <a:t>lett</a:t>
            </a:r>
            <a:r>
              <a:rPr lang="it-IT" sz="1200" dirty="0" smtClean="0"/>
              <a:t> f.)</a:t>
            </a:r>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68 FONDO RISORSE DECENTRATE: UTILIZZO</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46</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dirty="0" smtClean="0"/>
              <a:t>Compensi per il personale addetto alle case da gioco (art.70 </a:t>
            </a:r>
            <a:r>
              <a:rPr lang="it-IT" sz="1400" dirty="0" err="1" smtClean="0"/>
              <a:t>quater</a:t>
            </a:r>
            <a:r>
              <a:rPr lang="it-IT" sz="1400" dirty="0" smtClean="0"/>
              <a:t>)</a:t>
            </a:r>
          </a:p>
          <a:p>
            <a:pPr algn="just">
              <a:buNone/>
            </a:pPr>
            <a:r>
              <a:rPr lang="it-IT" sz="1400" dirty="0" smtClean="0"/>
              <a:t>Progressioni economiche con decorrenza nell’anno di riferimento da finanziare con risorse stabili.</a:t>
            </a:r>
          </a:p>
          <a:p>
            <a:pPr algn="just">
              <a:buNone/>
            </a:pPr>
            <a:endParaRPr lang="it-IT" sz="1400" dirty="0" smtClean="0"/>
          </a:p>
          <a:p>
            <a:pPr algn="just">
              <a:buNone/>
            </a:pPr>
            <a:r>
              <a:rPr lang="it-IT" sz="1400" b="1" dirty="0" smtClean="0"/>
              <a:t>Comma 3: LA CONTRATTAZIONE INTEGRATIVA DESTINA LA PARTE PREVALENTE DELLE RISORSE VARIABILI </a:t>
            </a:r>
            <a:r>
              <a:rPr lang="it-IT" sz="1400" b="1" dirty="0" err="1" smtClean="0"/>
              <a:t>DI</a:t>
            </a:r>
            <a:r>
              <a:rPr lang="it-IT" sz="1400" b="1" dirty="0" smtClean="0"/>
              <a:t>  CUI ALL’ART.67/3°COMMA,  AL PAGAMENTO DELLE LETTERE:</a:t>
            </a:r>
          </a:p>
          <a:p>
            <a:pPr algn="just">
              <a:buNone/>
            </a:pPr>
            <a:r>
              <a:rPr lang="it-IT" sz="1400" dirty="0" smtClean="0"/>
              <a:t> a); b) ; c); d); e); f)    sopra riportate nell’art. 68/2°comma.</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68 FONDO RISORSE DECENTRATE: UTILIZZO</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754990" y="1160746"/>
            <a:ext cx="767992" cy="104684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TRATTAMENTO ECONOMICO </a:t>
            </a:r>
            <a:br>
              <a:rPr lang="it-IT" dirty="0" smtClean="0">
                <a:solidFill>
                  <a:schemeClr val="accent2"/>
                </a:solidFill>
              </a:rPr>
            </a:br>
            <a:r>
              <a:rPr lang="it-IT" dirty="0" smtClean="0">
                <a:solidFill>
                  <a:schemeClr val="accent2"/>
                </a:solidFill>
              </a:rPr>
              <a:t>E  FONDO RISORSE DECENTRATE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47</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dirty="0" smtClean="0"/>
              <a:t>LA CONTRATTAZIONE INTEGRATIVA DESTINA ALMENO IL 30% DELLE RISORSE  VARIABILI   </a:t>
            </a:r>
            <a:r>
              <a:rPr lang="it-IT" sz="1400" dirty="0" err="1" smtClean="0"/>
              <a:t>DI</a:t>
            </a:r>
            <a:r>
              <a:rPr lang="it-IT" sz="1400" dirty="0" smtClean="0"/>
              <a:t> CUI ALL’ART.67/3°COMMA, ALLA PERFORMANCE INDIVIDUALE  CON ESCLUSIONE DEGLI IMPORTI  (OVVERO AL NETTO DEGLI STESSI) </a:t>
            </a:r>
            <a:r>
              <a:rPr lang="it-IT" sz="1400" dirty="0" err="1" smtClean="0"/>
              <a:t>DI</a:t>
            </a:r>
            <a:r>
              <a:rPr lang="it-IT" sz="1400" dirty="0" smtClean="0"/>
              <a:t> CUI ALLA LETTERE:</a:t>
            </a:r>
          </a:p>
          <a:p>
            <a:pPr algn="just"/>
            <a:r>
              <a:rPr lang="it-IT" sz="1400" dirty="0" smtClean="0"/>
              <a:t>c)  Leggi speciale</a:t>
            </a:r>
          </a:p>
          <a:p>
            <a:pPr algn="just"/>
            <a:r>
              <a:rPr lang="it-IT" sz="1400" dirty="0" smtClean="0"/>
              <a:t>f)  Messi Notificatori</a:t>
            </a:r>
          </a:p>
          <a:p>
            <a:pPr algn="just"/>
            <a:r>
              <a:rPr lang="it-IT" sz="1400" dirty="0" smtClean="0"/>
              <a:t>g) Personale addetto alle case da gioco </a:t>
            </a:r>
          </a:p>
          <a:p>
            <a:pPr algn="just">
              <a:buNone/>
            </a:pPr>
            <a:r>
              <a:rPr lang="it-IT" sz="1400" dirty="0" smtClean="0"/>
              <a:t>indicate nell’art. 67/3°comma.</a:t>
            </a:r>
          </a:p>
          <a:p>
            <a:pPr algn="just">
              <a:buNone/>
            </a:pPr>
            <a:r>
              <a:rPr lang="it-IT" sz="1200" dirty="0" smtClean="0"/>
              <a:t>Nota: Si ribadisce che i valori economici che residuano dalla parte stabile possono finanziare liberamente tutti gli istituti indicati negli utilizzai di cui all’art.68/2°comma.</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68 FONDO RISORSE DECENTRATE: UTILIZZO</a:t>
            </a:r>
          </a:p>
        </p:txBody>
      </p:sp>
      <p:pic>
        <p:nvPicPr>
          <p:cNvPr id="21" name="Picture 2" descr="Risultati immagini per ECONOMICO"/>
          <p:cNvPicPr>
            <a:picLocks noChangeAspect="1" noChangeArrowheads="1"/>
          </p:cNvPicPr>
          <p:nvPr/>
        </p:nvPicPr>
        <p:blipFill>
          <a:blip r:embed="rId3"/>
          <a:srcRect/>
          <a:stretch>
            <a:fillRect/>
          </a:stretch>
        </p:blipFill>
        <p:spPr bwMode="auto">
          <a:xfrm rot="1226762">
            <a:off x="7971014" y="1016730"/>
            <a:ext cx="767992" cy="104684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NUOVO SISTEMA INDENNITARIO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48</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dirty="0" smtClean="0"/>
              <a:t>LA CONTRATTAZIONE INTEGRATIVA DESTINA ALMENO IL 30%  DELLE RISORSE  VARIABILI   </a:t>
            </a:r>
            <a:r>
              <a:rPr lang="it-IT" sz="1400" dirty="0" err="1" smtClean="0"/>
              <a:t>DI</a:t>
            </a:r>
            <a:r>
              <a:rPr lang="it-IT" sz="1400" dirty="0" smtClean="0"/>
              <a:t> CUI ALL’ART.67/3°COMMA, ALLA PERFORMANCE INDIVIDUALE  CON ESCLUSIONE DEGLI IMPORTI  (OVVERO AL NETTO DEGLI STESSI) </a:t>
            </a:r>
            <a:r>
              <a:rPr lang="it-IT" sz="1400" dirty="0" err="1" smtClean="0"/>
              <a:t>DI</a:t>
            </a:r>
            <a:r>
              <a:rPr lang="it-IT" sz="1400" dirty="0" smtClean="0"/>
              <a:t> CUI ALLA LETTERE:</a:t>
            </a:r>
          </a:p>
          <a:p>
            <a:pPr algn="just">
              <a:buFont typeface="Arial" pitchFamily="34" charset="0"/>
              <a:buChar char="•"/>
            </a:pPr>
            <a:r>
              <a:rPr lang="it-IT" sz="1400" dirty="0" smtClean="0"/>
              <a:t>Viene istituita un indennità unica definita “indennità di condizioni di lavoro” correlata a:</a:t>
            </a:r>
          </a:p>
          <a:p>
            <a:pPr algn="just">
              <a:buFont typeface="Arial" pitchFamily="34" charset="0"/>
              <a:buChar char="•"/>
            </a:pPr>
            <a:r>
              <a:rPr lang="it-IT" sz="1400" dirty="0" smtClean="0"/>
              <a:t>Attività disagiate</a:t>
            </a:r>
          </a:p>
          <a:p>
            <a:pPr algn="just">
              <a:buFont typeface="Arial" pitchFamily="34" charset="0"/>
              <a:buChar char="•"/>
            </a:pPr>
            <a:r>
              <a:rPr lang="it-IT" sz="1400" dirty="0" smtClean="0"/>
              <a:t>Esposizione a  rischi pericolosi o dannosi per la salute</a:t>
            </a:r>
          </a:p>
          <a:p>
            <a:pPr algn="just">
              <a:buFont typeface="Arial" pitchFamily="34" charset="0"/>
              <a:buChar char="•"/>
            </a:pPr>
            <a:r>
              <a:rPr lang="it-IT" sz="1400" dirty="0" smtClean="0"/>
              <a:t>Implicanti il maneggio valori.</a:t>
            </a:r>
          </a:p>
          <a:p>
            <a:pPr algn="just">
              <a:buFont typeface="Arial" pitchFamily="34" charset="0"/>
              <a:buChar char="•"/>
            </a:pPr>
            <a:r>
              <a:rPr lang="it-IT" sz="1400" dirty="0" smtClean="0"/>
              <a:t>Viene corrisposta per i giorni di effettivo svolgimento entro i seguenti limiti min/</a:t>
            </a:r>
            <a:r>
              <a:rPr lang="it-IT" sz="1400" dirty="0" err="1" smtClean="0"/>
              <a:t>max</a:t>
            </a:r>
            <a:r>
              <a:rPr lang="it-IT" sz="1400" dirty="0" smtClean="0"/>
              <a:t>  giornaliera : da  € 1,00  a  € 10,00.</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70 BIS INDENNITA’ CONDIZIONI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LAVORO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NUOVO SISTEMA INDENNITARIO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49</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dirty="0" smtClean="0"/>
              <a:t>LA  CONTRATTAZIONE INTEGRATIVA DEFINISCE LA MISURA DELL’INDENNITA’ tenendo in considerazione:</a:t>
            </a:r>
          </a:p>
          <a:p>
            <a:pPr algn="just">
              <a:buFont typeface="Wingdings" pitchFamily="2" charset="2"/>
              <a:buChar char="ü"/>
            </a:pPr>
            <a:r>
              <a:rPr lang="it-IT" sz="1400" dirty="0" smtClean="0"/>
              <a:t>Effettiva incidenza di ciascuna della causali precedentemente indicata</a:t>
            </a:r>
          </a:p>
          <a:p>
            <a:pPr algn="just">
              <a:buFont typeface="Wingdings" pitchFamily="2" charset="2"/>
              <a:buChar char="ü"/>
            </a:pPr>
            <a:r>
              <a:rPr lang="it-IT" sz="1400" dirty="0" smtClean="0"/>
              <a:t>Caratteristiche dimensionali, sociali ed ambientali  degli enti interessati e specifici settori di attività</a:t>
            </a:r>
          </a:p>
          <a:p>
            <a:pPr algn="just">
              <a:buFont typeface="Wingdings" pitchFamily="2" charset="2"/>
              <a:buChar char="ü"/>
            </a:pPr>
            <a:r>
              <a:rPr lang="it-IT" sz="1400" dirty="0" smtClean="0"/>
              <a:t>La presente disciplina trova applicazione a far data dalla sottoscrizione del contratto integrativo successivo alla stipula del CCNL.</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70 BIS INDENNITA’ CONDIZIONI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LAVORO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a:t>
            </a:fld>
            <a:endParaRPr lang="en"/>
          </a:p>
        </p:txBody>
      </p:sp>
      <p:sp>
        <p:nvSpPr>
          <p:cNvPr id="193" name="Shape 193"/>
          <p:cNvSpPr txBox="1">
            <a:spLocks noGrp="1"/>
          </p:cNvSpPr>
          <p:nvPr>
            <p:ph type="body" idx="1"/>
          </p:nvPr>
        </p:nvSpPr>
        <p:spPr>
          <a:xfrm>
            <a:off x="1331640" y="1923678"/>
            <a:ext cx="6408712"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r>
              <a:rPr lang="it-IT" sz="1600" dirty="0" smtClean="0"/>
              <a:t>Diventa il presupposto per il corretto esercizio delle relazioni sindacali, previa  trasmissione di dati ed  elementi conoscitivi per le materie previste, oggetto di  confronto o di contrattazione collettiva decentrata.</a:t>
            </a:r>
          </a:p>
          <a:p>
            <a:pPr>
              <a:buNone/>
            </a:pPr>
            <a:endParaRPr lang="it-IT" sz="1400" dirty="0" smtClean="0"/>
          </a:p>
          <a:p>
            <a:pPr>
              <a:buNone/>
            </a:pPr>
            <a:endParaRPr lang="it-IT" sz="1400" dirty="0" smtClean="0"/>
          </a:p>
          <a:p>
            <a:pPr>
              <a:buNone/>
            </a:pP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331640" y="1275606"/>
            <a:ext cx="5413909"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INFORMAZIONE</a:t>
            </a:r>
          </a:p>
        </p:txBody>
      </p:sp>
      <p:pic>
        <p:nvPicPr>
          <p:cNvPr id="30722" name="Picture 2" descr="Risultati immagini per informazione"/>
          <p:cNvPicPr>
            <a:picLocks noChangeAspect="1" noChangeArrowheads="1"/>
          </p:cNvPicPr>
          <p:nvPr/>
        </p:nvPicPr>
        <p:blipFill>
          <a:blip r:embed="rId3"/>
          <a:srcRect/>
          <a:stretch>
            <a:fillRect/>
          </a:stretch>
        </p:blipFill>
        <p:spPr bwMode="auto">
          <a:xfrm>
            <a:off x="6588224" y="699542"/>
            <a:ext cx="1491630" cy="149163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NUOVO SISTEMA INDENNITARIO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50</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Font typeface="Arial" pitchFamily="34" charset="0"/>
              <a:buChar char="•"/>
            </a:pPr>
            <a:r>
              <a:rPr lang="it-IT" sz="1400" dirty="0" smtClean="0"/>
              <a:t>Per  compensare esercizio di compiti che comportano specifiche responsabilità, al personale della categorie B,C e D, può essere riconosciuta un’indennità  fino a € 3.000/annui.</a:t>
            </a:r>
          </a:p>
          <a:p>
            <a:pPr algn="just">
              <a:buFont typeface="Arial" pitchFamily="34" charset="0"/>
              <a:buChar char="•"/>
            </a:pPr>
            <a:r>
              <a:rPr lang="it-IT" sz="1400" dirty="0" smtClean="0"/>
              <a:t>Un importo pari a 350 euro/annui per compensare  le specifiche responsabilità  delle categorie B,C e D connesse a:</a:t>
            </a:r>
          </a:p>
          <a:p>
            <a:pPr marL="342900" indent="-342900" algn="just">
              <a:buFont typeface="+mj-lt"/>
              <a:buAutoNum type="alphaLcParenR"/>
            </a:pPr>
            <a:r>
              <a:rPr lang="it-IT" sz="1400" dirty="0" smtClean="0"/>
              <a:t>Attribuzione formale negli Enti delle qualifiche di Ufficiale di Stato Civile ed Anagrafe, nonché responsabile tributi</a:t>
            </a:r>
          </a:p>
          <a:p>
            <a:pPr marL="342900" indent="-342900" algn="just">
              <a:buFont typeface="+mj-lt"/>
              <a:buAutoNum type="alphaLcParenR"/>
            </a:pPr>
            <a:r>
              <a:rPr lang="it-IT" sz="1400" dirty="0" smtClean="0"/>
              <a:t>Compiti di responsabilità  affidati agli archivisti informatici, addetti agli Uffici di Relazione con il </a:t>
            </a:r>
            <a:r>
              <a:rPr lang="it-IT" sz="1400" dirty="0" err="1" smtClean="0"/>
              <a:t>Pubbico</a:t>
            </a:r>
            <a:r>
              <a:rPr lang="it-IT" sz="1400" dirty="0" smtClean="0"/>
              <a:t> e formatori professionali.</a:t>
            </a:r>
          </a:p>
          <a:p>
            <a:pPr marL="342900" indent="-342900" algn="just">
              <a:buFont typeface="+mj-lt"/>
              <a:buAutoNum type="alphaLcParenR"/>
            </a:pPr>
            <a:r>
              <a:rPr lang="it-IT" sz="1400" dirty="0" smtClean="0"/>
              <a:t>Le specifiche responsabilità del personale addetto ai servizi di protezione civile</a:t>
            </a:r>
          </a:p>
          <a:p>
            <a:pPr marL="342900" indent="-342900" algn="just">
              <a:buFont typeface="+mj-lt"/>
              <a:buAutoNum type="alphaLcParenR"/>
            </a:pPr>
            <a:r>
              <a:rPr lang="it-IT" sz="1400" dirty="0" smtClean="0"/>
              <a:t>Le funzioni di ufficiale giudiziario attribuite ai messi notificatori</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 70  QUINQUIES INDENNITA’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SPECIFICHE RESPONSABILITA’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NUOVO SISTEMA INDENNITARIO</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51</a:t>
            </a:fld>
            <a:endParaRPr lang="en"/>
          </a:p>
        </p:txBody>
      </p:sp>
      <p:sp>
        <p:nvSpPr>
          <p:cNvPr id="193" name="Shape 193"/>
          <p:cNvSpPr txBox="1">
            <a:spLocks noGrp="1"/>
          </p:cNvSpPr>
          <p:nvPr>
            <p:ph type="body" idx="1"/>
          </p:nvPr>
        </p:nvSpPr>
        <p:spPr>
          <a:xfrm>
            <a:off x="251520" y="192367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r>
              <a:rPr lang="it-IT" sz="1400" dirty="0" smtClean="0"/>
              <a:t>Si  rimanda  alla lettura del testo.</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79512" y="163564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.70 QUATER</a:t>
            </a:r>
            <a:r>
              <a:rPr lang="it-IT" sz="2000" b="1" dirty="0" smtClean="0">
                <a:solidFill>
                  <a:schemeClr val="accent2"/>
                </a:solidFill>
                <a:latin typeface="Roboto Condensed"/>
                <a:ea typeface="Roboto Condensed"/>
                <a:cs typeface="Roboto Condensed"/>
                <a:sym typeface="Roboto Condensed"/>
              </a:rPr>
              <a:t> INDENNITA’ PER IL PERSONALE CASE DA GIOCO</a:t>
            </a:r>
          </a:p>
        </p:txBody>
      </p:sp>
      <p:sp>
        <p:nvSpPr>
          <p:cNvPr id="21" name="Shape 189"/>
          <p:cNvSpPr txBox="1">
            <a:spLocks/>
          </p:cNvSpPr>
          <p:nvPr/>
        </p:nvSpPr>
        <p:spPr>
          <a:xfrm>
            <a:off x="179512" y="2787774"/>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a:t>
            </a:r>
            <a:r>
              <a:rPr lang="it-IT" sz="2000" b="1" dirty="0" err="1" smtClean="0">
                <a:solidFill>
                  <a:schemeClr val="accent2"/>
                </a:solidFill>
                <a:latin typeface="Roboto Condensed"/>
                <a:ea typeface="Roboto Condensed"/>
                <a:cs typeface="Roboto Condensed"/>
                <a:sym typeface="Roboto Condensed"/>
              </a:rPr>
              <a:t>.70 INTEGRAZIONE</a:t>
            </a:r>
            <a:r>
              <a:rPr lang="it-IT" sz="2000" b="1" dirty="0" smtClean="0">
                <a:solidFill>
                  <a:schemeClr val="accent2"/>
                </a:solidFill>
                <a:latin typeface="Roboto Condensed"/>
                <a:ea typeface="Roboto Condensed"/>
                <a:cs typeface="Roboto Condensed"/>
                <a:sym typeface="Roboto Condensed"/>
              </a:rPr>
              <a:t> DELLA DISCIPLINA </a:t>
            </a: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TRASFERTA</a:t>
            </a:r>
          </a:p>
        </p:txBody>
      </p:sp>
      <p:sp>
        <p:nvSpPr>
          <p:cNvPr id="22" name="Shape 193"/>
          <p:cNvSpPr txBox="1">
            <a:spLocks noGrp="1"/>
          </p:cNvSpPr>
          <p:nvPr>
            <p:ph type="body" idx="1"/>
          </p:nvPr>
        </p:nvSpPr>
        <p:spPr>
          <a:xfrm>
            <a:off x="395536" y="3075806"/>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r>
              <a:rPr lang="it-IT" sz="1400" dirty="0" smtClean="0"/>
              <a:t>Il tempo di viaggio per trasferte non superiori alle 12 ore,  sulla base delle indicazioni contenute nell’art.41 del CCNL  14.9.2000, potranno essere considerate come attività lavorativa. A tale scopo sulla base delle risorse già stanziate nel bilancio e previo confronto con le </a:t>
            </a:r>
            <a:r>
              <a:rPr lang="it-IT" sz="1400" dirty="0" err="1" smtClean="0"/>
              <a:t>OO.SS</a:t>
            </a:r>
            <a:r>
              <a:rPr lang="it-IT" sz="1400" dirty="0" smtClean="0"/>
              <a:t>. potranno essere previste specifiche coperture economiche.</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WELFARE AZIENDALE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52</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None/>
            </a:pPr>
            <a:r>
              <a:rPr lang="it-IT" sz="1400" dirty="0" smtClean="0"/>
              <a:t>ART.72  WELFARE INTEGRATIVO</a:t>
            </a:r>
          </a:p>
          <a:p>
            <a:pPr algn="just">
              <a:buFont typeface="Arial" pitchFamily="34" charset="0"/>
              <a:buChar char="•"/>
            </a:pPr>
            <a:r>
              <a:rPr lang="it-IT" sz="1400" dirty="0" smtClean="0"/>
              <a:t>In sede di contrattazione integrativa, le amministrazioni possono disciplinare la concessione di benefici di natura assistenziale e sociale in favore dei propri dipendenti, tra i quali:</a:t>
            </a:r>
          </a:p>
          <a:p>
            <a:pPr marL="342900" indent="-342900" algn="just">
              <a:buFont typeface="+mj-lt"/>
              <a:buAutoNum type="alphaLcParenR"/>
            </a:pPr>
            <a:r>
              <a:rPr lang="it-IT" sz="1400" dirty="0" smtClean="0"/>
              <a:t>Iniziative a sostegno del reddito</a:t>
            </a:r>
          </a:p>
          <a:p>
            <a:pPr marL="342900" indent="-342900" algn="just">
              <a:buFont typeface="+mj-lt"/>
              <a:buAutoNum type="alphaLcParenR"/>
            </a:pPr>
            <a:r>
              <a:rPr lang="it-IT" sz="1400" dirty="0" smtClean="0"/>
              <a:t>Supporto all’istruzione e promozione del merito dei figli</a:t>
            </a:r>
          </a:p>
          <a:p>
            <a:pPr marL="342900" indent="-342900" algn="just">
              <a:buFont typeface="+mj-lt"/>
              <a:buAutoNum type="alphaLcParenR"/>
            </a:pPr>
            <a:r>
              <a:rPr lang="it-IT" sz="1400" dirty="0" smtClean="0"/>
              <a:t>Contributi a favore di attività culturali e ricreative con finalità sociali</a:t>
            </a:r>
          </a:p>
          <a:p>
            <a:pPr marL="342900" indent="-342900" algn="just">
              <a:buFont typeface="+mj-lt"/>
              <a:buAutoNum type="alphaLcParenR"/>
            </a:pPr>
            <a:r>
              <a:rPr lang="it-IT" sz="1400" dirty="0" smtClean="0"/>
              <a:t>Anticipazioni e sovvenzioni  a  favore dei dipendenti in difficoltà all’accesso di credito finanziario, a fronte di spese indifferibili</a:t>
            </a:r>
          </a:p>
          <a:p>
            <a:pPr marL="342900" indent="-342900" algn="just">
              <a:buFont typeface="+mj-lt"/>
              <a:buAutoNum type="alphaLcParenR"/>
            </a:pPr>
            <a:r>
              <a:rPr lang="it-IT" sz="1400" dirty="0" smtClean="0"/>
              <a:t>Polizze sanitarie integrative per prestazioni erogate dal S.S.N.</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ART.72  WELFARE INTEGRATIVO</a:t>
            </a:r>
          </a:p>
        </p:txBody>
      </p:sp>
      <p:pic>
        <p:nvPicPr>
          <p:cNvPr id="55298" name="Picture 2" descr="Risultati immagini per WELFARE"/>
          <p:cNvPicPr>
            <a:picLocks noChangeAspect="1" noChangeArrowheads="1"/>
          </p:cNvPicPr>
          <p:nvPr/>
        </p:nvPicPr>
        <p:blipFill>
          <a:blip r:embed="rId3"/>
          <a:srcRect/>
          <a:stretch>
            <a:fillRect/>
          </a:stretch>
        </p:blipFill>
        <p:spPr bwMode="auto">
          <a:xfrm rot="1540237">
            <a:off x="7404292" y="2310408"/>
            <a:ext cx="1475296" cy="155687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WELFARE AZIENDALE</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53</a:t>
            </a:fld>
            <a:endParaRPr lang="en"/>
          </a:p>
        </p:txBody>
      </p:sp>
      <p:sp>
        <p:nvSpPr>
          <p:cNvPr id="193" name="Shape 193"/>
          <p:cNvSpPr txBox="1">
            <a:spLocks noGrp="1"/>
          </p:cNvSpPr>
          <p:nvPr>
            <p:ph type="body" idx="1"/>
          </p:nvPr>
        </p:nvSpPr>
        <p:spPr>
          <a:xfrm>
            <a:off x="251520" y="1563638"/>
            <a:ext cx="7560840" cy="936104"/>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b="1" dirty="0" smtClean="0"/>
          </a:p>
          <a:p>
            <a:pPr algn="just">
              <a:buFont typeface="Arial" pitchFamily="34" charset="0"/>
              <a:buChar char="•"/>
            </a:pPr>
            <a:r>
              <a:rPr lang="it-IT" sz="1400" dirty="0" smtClean="0"/>
              <a:t>Gli  oneri  per l’attivazione del welfare integrativo sono  sostenuti nei limiti già stanziati dagli enti, ai sensi delle vigenti disposizioni, per finalità di tipo mutualistico eventualmente già attivate dagli enti medesimi.</a:t>
            </a:r>
          </a:p>
          <a:p>
            <a:pPr algn="just">
              <a:buFont typeface="Arial" pitchFamily="34" charset="0"/>
              <a:buChar char="•"/>
            </a:pPr>
            <a:r>
              <a:rPr lang="it-IT" sz="1400" dirty="0" smtClean="0"/>
              <a:t>Nelle Camere di commercio l’erogazione delle prestazioni di cui al comma 1, lett. e) avverrà mediante successiva istituzione di - ovvero adesione a - un fondo di assistenza sanitaria integrativa del servizio sanitario nazionale. Il finanziamento a carico degli enti, che non dovrà determinare ulteriori o maggiori oneri, troverà copertura nelle risorse di cui al comma precedente.</a:t>
            </a:r>
          </a:p>
          <a:p>
            <a:pPr algn="just">
              <a:buNone/>
            </a:pPr>
            <a:endParaRPr lang="it-IT" sz="1200" dirty="0" smtClean="0"/>
          </a:p>
          <a:p>
            <a:pPr algn="just">
              <a:buNone/>
            </a:pPr>
            <a:endParaRPr lang="it-IT" sz="1200" dirty="0" smtClean="0"/>
          </a:p>
          <a:p>
            <a:pPr algn="just">
              <a:buNone/>
            </a:pPr>
            <a:endParaRPr lang="it-IT" sz="1200" dirty="0" smtClean="0"/>
          </a:p>
          <a:p>
            <a:pPr algn="just">
              <a:buNone/>
            </a:pPr>
            <a:r>
              <a:rPr lang="it-IT" sz="1200" dirty="0" smtClean="0"/>
              <a:t> </a:t>
            </a:r>
          </a:p>
          <a:p>
            <a:pPr algn="just">
              <a:buFont typeface="Arial" pitchFamily="34" charset="0"/>
              <a:buChar char="•"/>
            </a:pPr>
            <a:endParaRPr lang="it-IT" sz="1200" dirty="0" smtClean="0"/>
          </a:p>
          <a:p>
            <a:pPr algn="just">
              <a:buNone/>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Font typeface="Arial" pitchFamily="34" charset="0"/>
              <a:buChar char="•"/>
            </a:pPr>
            <a:endParaRPr lang="it-IT" sz="1400" dirty="0" smtClean="0"/>
          </a:p>
          <a:p>
            <a:pPr algn="just">
              <a:buNone/>
            </a:pPr>
            <a:endParaRPr lang="it-IT" sz="1600" dirty="0" smtClean="0"/>
          </a:p>
          <a:p>
            <a:pPr algn="just">
              <a:buFont typeface="Arial" pitchFamily="34" charset="0"/>
              <a:buChar char="•"/>
            </a:pPr>
            <a:endParaRPr lang="it-IT" sz="16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buFont typeface="Arial" pitchFamily="34" charset="0"/>
              <a:buChar char="•"/>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07504" y="1275606"/>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ART.72  WELFARE INTEGRATIVO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lvl="0" algn="ctr">
              <a:defRPr/>
            </a:pPr>
            <a:r>
              <a:rPr lang="it-IT" dirty="0" smtClean="0">
                <a:solidFill>
                  <a:schemeClr val="accent2"/>
                </a:solidFill>
              </a:rPr>
              <a:t>CCNL AUTONOMIE LOCALI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54</a:t>
            </a:fld>
            <a:endParaRPr lang="en"/>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rot="20902356">
            <a:off x="179512" y="2427734"/>
            <a:ext cx="8820472" cy="576064"/>
          </a:xfrm>
          <a:prstGeom prst="rect">
            <a:avLst/>
          </a:prstGeom>
          <a:noFill/>
          <a:ln>
            <a:noFill/>
          </a:ln>
        </p:spPr>
        <p:txBody>
          <a:bodyPr wrap="square" lIns="91425" tIns="91425" rIns="91425" bIns="91425" anchor="ctr" anchorCtr="0">
            <a:noAutofit/>
          </a:bodyPr>
          <a:lstStyle/>
          <a:p>
            <a:pPr>
              <a:buClr>
                <a:srgbClr val="FFFFFF"/>
              </a:buClr>
              <a:buSzPts val="2000"/>
            </a:pPr>
            <a:r>
              <a:rPr lang="it-IT" sz="2000" b="1" dirty="0" smtClean="0">
                <a:solidFill>
                  <a:schemeClr val="accent2"/>
                </a:solidFill>
                <a:latin typeface="Roboto Condensed"/>
                <a:ea typeface="Roboto Condensed"/>
                <a:cs typeface="Roboto Condensed"/>
                <a:sym typeface="Roboto Condensed"/>
              </a:rPr>
              <a:t>PER QUANTO NON ESPRESSAMENTE DISAPPLICATO RESTANO IN VIGORE LE NORME CONTRATTUALI PRECEDENTI.</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55</a:t>
            </a:fld>
            <a:endParaRPr lang="en"/>
          </a:p>
        </p:txBody>
      </p:sp>
      <p:sp>
        <p:nvSpPr>
          <p:cNvPr id="6" name="Rettangolo 5"/>
          <p:cNvSpPr/>
          <p:nvPr/>
        </p:nvSpPr>
        <p:spPr>
          <a:xfrm rot="733374">
            <a:off x="2569691" y="2110085"/>
            <a:ext cx="4004622" cy="1323439"/>
          </a:xfrm>
          <a:prstGeom prst="rect">
            <a:avLst/>
          </a:prstGeom>
          <a:noFill/>
        </p:spPr>
        <p:txBody>
          <a:bodyPr wrap="none" lIns="91440" tIns="45720" rIns="91440" bIns="45720">
            <a:spAutoFit/>
          </a:bodyPr>
          <a:lstStyle/>
          <a:p>
            <a:pPr algn="ctr"/>
            <a:r>
              <a:rPr lang="it-IT" sz="8000" b="1" i="1" cap="none" spc="0" dirty="0" smtClean="0">
                <a:ln w="0"/>
                <a:solidFill>
                  <a:schemeClr val="accent1"/>
                </a:solidFill>
                <a:effectLst>
                  <a:outerShdw blurRad="38100" dist="25400" dir="5400000" algn="ctr" rotWithShape="0">
                    <a:srgbClr val="6E747A">
                      <a:alpha val="43000"/>
                    </a:srgbClr>
                  </a:outerShdw>
                </a:effectLst>
              </a:rPr>
              <a:t>Grazie!!</a:t>
            </a:r>
            <a:endParaRPr lang="it-IT" sz="8000" b="1" i="1" cap="none" spc="0" dirty="0">
              <a:ln w="0"/>
              <a:solidFill>
                <a:schemeClr val="accent1"/>
              </a:solidFill>
              <a:effectLst>
                <a:outerShdw blurRad="38100" dist="25400" dir="5400000" algn="ctr" rotWithShape="0">
                  <a:srgbClr val="6E747A">
                    <a:alpha val="43000"/>
                  </a:srgbClr>
                </a:outerShdw>
              </a:effectLst>
            </a:endParaRPr>
          </a:p>
        </p:txBody>
      </p:sp>
      <p:pic>
        <p:nvPicPr>
          <p:cNvPr id="7" name="Immagine 6" descr="Come-trovare-lID-di-un-profilo-Facebook-Twitter-o-Instagram.png"/>
          <p:cNvPicPr>
            <a:picLocks noChangeAspect="1"/>
          </p:cNvPicPr>
          <p:nvPr/>
        </p:nvPicPr>
        <p:blipFill>
          <a:blip r:embed="rId3"/>
          <a:stretch>
            <a:fillRect/>
          </a:stretch>
        </p:blipFill>
        <p:spPr>
          <a:xfrm>
            <a:off x="3707904" y="4371950"/>
            <a:ext cx="1331640" cy="628830"/>
          </a:xfrm>
          <a:prstGeom prst="rect">
            <a:avLst/>
          </a:prstGeom>
        </p:spPr>
      </p:pic>
      <p:sp>
        <p:nvSpPr>
          <p:cNvPr id="8" name="Shape 189"/>
          <p:cNvSpPr txBox="1">
            <a:spLocks/>
          </p:cNvSpPr>
          <p:nvPr/>
        </p:nvSpPr>
        <p:spPr>
          <a:xfrm>
            <a:off x="2555776" y="4659982"/>
            <a:ext cx="1115616" cy="288032"/>
          </a:xfrm>
          <a:prstGeom prst="rect">
            <a:avLst/>
          </a:prstGeom>
          <a:noFill/>
          <a:ln>
            <a:noFill/>
          </a:ln>
        </p:spPr>
        <p:txBody>
          <a:bodyPr wrap="square" lIns="91425" tIns="91425" rIns="91425" bIns="91425" anchor="ctr" anchorCtr="0">
            <a:noAutofit/>
          </a:bodyPr>
          <a:lstStyle/>
          <a:p>
            <a:pPr>
              <a:buClr>
                <a:srgbClr val="FFFFFF"/>
              </a:buClr>
              <a:buSzPts val="2000"/>
            </a:pPr>
            <a:r>
              <a:rPr lang="it-IT" b="1" dirty="0" smtClean="0">
                <a:solidFill>
                  <a:schemeClr val="accent2"/>
                </a:solidFill>
                <a:latin typeface="Roboto Condensed"/>
                <a:ea typeface="Roboto Condensed"/>
                <a:cs typeface="Roboto Condensed"/>
                <a:sym typeface="Roboto Condensed"/>
              </a:rPr>
              <a:t>Seguiteci:</a:t>
            </a:r>
          </a:p>
        </p:txBody>
      </p:sp>
      <p:sp>
        <p:nvSpPr>
          <p:cNvPr id="9" name="Shape 189"/>
          <p:cNvSpPr txBox="1">
            <a:spLocks/>
          </p:cNvSpPr>
          <p:nvPr/>
        </p:nvSpPr>
        <p:spPr>
          <a:xfrm>
            <a:off x="7668344" y="4083918"/>
            <a:ext cx="1296144" cy="288032"/>
          </a:xfrm>
          <a:prstGeom prst="rect">
            <a:avLst/>
          </a:prstGeom>
          <a:noFill/>
          <a:ln>
            <a:noFill/>
          </a:ln>
        </p:spPr>
        <p:txBody>
          <a:bodyPr wrap="square" lIns="91425" tIns="91425" rIns="91425" bIns="91425" anchor="ctr" anchorCtr="0">
            <a:noAutofit/>
          </a:bodyPr>
          <a:lstStyle/>
          <a:p>
            <a:pPr>
              <a:buClr>
                <a:srgbClr val="FFFFFF"/>
              </a:buClr>
              <a:buSzPts val="2000"/>
            </a:pPr>
            <a:r>
              <a:rPr lang="it-IT" b="1" dirty="0" smtClean="0">
                <a:solidFill>
                  <a:schemeClr val="accent2"/>
                </a:solidFill>
                <a:latin typeface="Roboto Condensed"/>
                <a:ea typeface="Roboto Condensed"/>
                <a:cs typeface="Roboto Condensed"/>
                <a:sym typeface="Roboto Condensed"/>
              </a:rPr>
              <a:t>info@uilfpl.it</a:t>
            </a:r>
          </a:p>
        </p:txBody>
      </p:sp>
    </p:spTree>
    <p:extLst>
      <p:ext uri="{BB962C8B-B14F-4D97-AF65-F5344CB8AC3E}">
        <p14:creationId xmlns="" xmlns:p14="http://schemas.microsoft.com/office/powerpoint/2010/main" val="102312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6</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400" dirty="0" smtClean="0"/>
              <a:t>Si avvia se entro 5 </a:t>
            </a:r>
            <a:r>
              <a:rPr lang="it-IT" sz="1400" dirty="0" err="1" smtClean="0"/>
              <a:t>gg</a:t>
            </a:r>
            <a:r>
              <a:rPr lang="it-IT" sz="1400" dirty="0" smtClean="0"/>
              <a:t> dal ricevimento delle informazioni dovute, le </a:t>
            </a:r>
            <a:r>
              <a:rPr lang="it-IT" sz="1400" dirty="0" err="1" smtClean="0"/>
              <a:t>OO.SS</a:t>
            </a:r>
            <a:r>
              <a:rPr lang="it-IT" sz="1400" dirty="0" smtClean="0"/>
              <a:t>. e/o RSU ne richiedano l’attivazione. Si conclude entro 30 </a:t>
            </a:r>
            <a:r>
              <a:rPr lang="it-IT" sz="1400" dirty="0" err="1" smtClean="0"/>
              <a:t>gg</a:t>
            </a:r>
            <a:r>
              <a:rPr lang="it-IT" sz="1400" dirty="0" smtClean="0"/>
              <a:t> dall’avvio del confronto stesso con una redazione di un  verbale riportante le posizioni assunte.</a:t>
            </a:r>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331640" y="1275606"/>
            <a:ext cx="5413909"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CONFRONTO</a:t>
            </a:r>
          </a:p>
        </p:txBody>
      </p:sp>
      <p:sp>
        <p:nvSpPr>
          <p:cNvPr id="21" name="Shape 193"/>
          <p:cNvSpPr txBox="1">
            <a:spLocks noGrp="1"/>
          </p:cNvSpPr>
          <p:nvPr>
            <p:ph type="body" idx="1"/>
          </p:nvPr>
        </p:nvSpPr>
        <p:spPr>
          <a:xfrm>
            <a:off x="4860032" y="1131590"/>
            <a:ext cx="4104456"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None/>
            </a:pPr>
            <a:r>
              <a:rPr lang="it-IT" sz="1200" b="1" dirty="0" smtClean="0"/>
              <a:t>Materie:</a:t>
            </a:r>
          </a:p>
          <a:p>
            <a:pPr algn="just"/>
            <a:r>
              <a:rPr lang="it-IT" sz="1200" dirty="0" smtClean="0"/>
              <a:t>Articolazione delle tipologie di orario di lavoro  </a:t>
            </a:r>
          </a:p>
          <a:p>
            <a:pPr algn="just"/>
            <a:r>
              <a:rPr lang="it-IT" sz="1200" dirty="0" smtClean="0"/>
              <a:t>Criteri dei sistemi di valutazione della performance</a:t>
            </a:r>
          </a:p>
          <a:p>
            <a:pPr algn="just"/>
            <a:r>
              <a:rPr lang="it-IT" sz="1200" dirty="0" smtClean="0"/>
              <a:t>Individuazione profili professionali </a:t>
            </a:r>
          </a:p>
          <a:p>
            <a:pPr algn="just"/>
            <a:r>
              <a:rPr lang="it-IT" sz="1200" dirty="0" smtClean="0"/>
              <a:t>Criteri di conferimento e revoca Posizioni  Organizzative</a:t>
            </a:r>
          </a:p>
          <a:p>
            <a:pPr algn="just"/>
            <a:r>
              <a:rPr lang="it-IT" sz="1200" dirty="0" smtClean="0"/>
              <a:t>Criteri  per la graduazione economica delle Posizioni Organizzative          </a:t>
            </a:r>
          </a:p>
          <a:p>
            <a:pPr algn="just"/>
            <a:r>
              <a:rPr lang="it-IT" sz="1200" dirty="0" smtClean="0"/>
              <a:t>Trasferimento o conferimento di attività ad altri soggetti pubblici o privati</a:t>
            </a:r>
          </a:p>
          <a:p>
            <a:pPr algn="just"/>
            <a:r>
              <a:rPr lang="it-IT" sz="1200" u="sng" dirty="0" err="1" smtClean="0"/>
              <a:t>Implemetazione</a:t>
            </a:r>
            <a:r>
              <a:rPr lang="it-IT" sz="1200" u="sng" dirty="0" smtClean="0"/>
              <a:t> del  fondo in relazione alla riduzione delle Posizioni Organizzative (rif. Art. 15/7°c</a:t>
            </a:r>
            <a:r>
              <a:rPr lang="it-IT" sz="1200" dirty="0" smtClean="0"/>
              <a:t>.)      </a:t>
            </a:r>
          </a:p>
          <a:p>
            <a:pPr>
              <a:buNone/>
            </a:pPr>
            <a:endParaRPr lang="it-IT" sz="1400" dirty="0" smtClean="0"/>
          </a:p>
          <a:p>
            <a:pPr>
              <a:buNone/>
            </a:pPr>
            <a:endParaRPr lang="it-IT" sz="1400" dirty="0" smtClean="0"/>
          </a:p>
          <a:p>
            <a:pPr>
              <a:buNone/>
            </a:pP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pic>
        <p:nvPicPr>
          <p:cNvPr id="28674" name="Picture 2" descr="Risultati immagini per confronto"/>
          <p:cNvPicPr>
            <a:picLocks noChangeAspect="1" noChangeArrowheads="1"/>
          </p:cNvPicPr>
          <p:nvPr/>
        </p:nvPicPr>
        <p:blipFill>
          <a:blip r:embed="rId3"/>
          <a:srcRect/>
          <a:stretch>
            <a:fillRect/>
          </a:stretch>
        </p:blipFill>
        <p:spPr bwMode="auto">
          <a:xfrm>
            <a:off x="899592" y="3147814"/>
            <a:ext cx="2849517" cy="15629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7</a:t>
            </a:fld>
            <a:endParaRPr lang="en"/>
          </a:p>
        </p:txBody>
      </p:sp>
      <p:sp>
        <p:nvSpPr>
          <p:cNvPr id="193" name="Shape 193"/>
          <p:cNvSpPr txBox="1">
            <a:spLocks noGrp="1"/>
          </p:cNvSpPr>
          <p:nvPr>
            <p:ph type="body" idx="1"/>
          </p:nvPr>
        </p:nvSpPr>
        <p:spPr>
          <a:xfrm>
            <a:off x="179512" y="1707654"/>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r>
              <a:rPr lang="it-IT" sz="1200" dirty="0" smtClean="0"/>
              <a:t>Si  realizza negli enti con più di 300 dipendenti in relazione a tutto ciò che assume valenza progettuale anche in termini sperimentali, negli ambiti organizzativi dell’Ente. Le Province possono, laddove numericamente non raggiungano detta soglia, adottare tra loro  protocolli d’intesa.</a:t>
            </a:r>
          </a:p>
          <a:p>
            <a:pPr algn="just"/>
            <a:r>
              <a:rPr lang="it-IT" sz="1200" dirty="0" smtClean="0"/>
              <a:t>Gli ambiti sono riferiti al miglioramento dei servizi, alle politiche formative, alla conciliazione dei tempi di vita e lavoro ed al lavoro agile.</a:t>
            </a:r>
          </a:p>
          <a:p>
            <a:pPr algn="just"/>
            <a:r>
              <a:rPr lang="it-IT" sz="1200" dirty="0" smtClean="0"/>
              <a:t>La composizione è paritetica, si riunisce almeno due volte l’anno ed ogni volta comunque che l’Ente intenda adottare provvedimenti di particolare complessità. Può trasmettere proposte al tavolo contrattuale, svolgere attività di analisi, indagine e studi  su tutto ciò che concerne gli aspetti connessi al rapporto di lavoro. Può inoltre esprimere pareri di  fattibilità per progetti specifici,  laddove richiesti dalle </a:t>
            </a:r>
            <a:r>
              <a:rPr lang="it-IT" sz="1200" dirty="0" err="1" smtClean="0"/>
              <a:t>OO.SS</a:t>
            </a:r>
            <a:r>
              <a:rPr lang="it-IT" sz="1200" dirty="0" smtClean="0"/>
              <a:t>. territoriali firmatarie del CCNL.</a:t>
            </a:r>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1115616" y="1347614"/>
            <a:ext cx="5472608"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ORGANISMI PARITETICI </a:t>
            </a:r>
          </a:p>
          <a:p>
            <a:pPr lvl="0">
              <a:buClr>
                <a:srgbClr val="FFFFFF"/>
              </a:buClr>
              <a:buSzPts val="2000"/>
            </a:pPr>
            <a:r>
              <a:rPr lang="it-IT" sz="2000" b="1" dirty="0" err="1" smtClean="0">
                <a:solidFill>
                  <a:schemeClr val="accent2"/>
                </a:solidFill>
                <a:latin typeface="Roboto Condensed"/>
                <a:ea typeface="Roboto Condensed"/>
                <a:cs typeface="Roboto Condensed"/>
                <a:sym typeface="Roboto Condensed"/>
              </a:rPr>
              <a:t>DI</a:t>
            </a:r>
            <a:r>
              <a:rPr lang="it-IT" sz="2000" b="1" dirty="0" smtClean="0">
                <a:solidFill>
                  <a:schemeClr val="accent2"/>
                </a:solidFill>
                <a:latin typeface="Roboto Condensed"/>
                <a:ea typeface="Roboto Condensed"/>
                <a:cs typeface="Roboto Condensed"/>
                <a:sym typeface="Roboto Condensed"/>
              </a:rPr>
              <a:t> PARTECIPAZIONE </a:t>
            </a:r>
          </a:p>
        </p:txBody>
      </p:sp>
      <p:sp>
        <p:nvSpPr>
          <p:cNvPr id="21" name="Shape 193"/>
          <p:cNvSpPr txBox="1">
            <a:spLocks noGrp="1"/>
          </p:cNvSpPr>
          <p:nvPr>
            <p:ph type="body" idx="1"/>
          </p:nvPr>
        </p:nvSpPr>
        <p:spPr>
          <a:xfrm>
            <a:off x="5039544" y="1707654"/>
            <a:ext cx="4104456"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buNone/>
            </a:pPr>
            <a:r>
              <a:rPr lang="it-IT" sz="1200" b="1" dirty="0" smtClean="0"/>
              <a:t>Ulteriori informazioni vengono fornite in merito:</a:t>
            </a:r>
          </a:p>
          <a:p>
            <a:r>
              <a:rPr lang="it-IT" sz="1200" dirty="0" smtClean="0"/>
              <a:t>Andamenti occupazionali</a:t>
            </a:r>
          </a:p>
          <a:p>
            <a:r>
              <a:rPr lang="it-IT" sz="1200" dirty="0" smtClean="0"/>
              <a:t>I dati sul lavoro straordinario e supplementare</a:t>
            </a:r>
          </a:p>
          <a:p>
            <a:r>
              <a:rPr lang="it-IT" sz="1200" dirty="0" smtClean="0"/>
              <a:t>I dati sui contratti flessibili </a:t>
            </a:r>
          </a:p>
          <a:p>
            <a:r>
              <a:rPr lang="it-IT" sz="1200" dirty="0" smtClean="0"/>
              <a:t>I dati sulle assenze.</a:t>
            </a:r>
          </a:p>
          <a:p>
            <a:pPr>
              <a:buNone/>
            </a:pPr>
            <a:endParaRPr lang="it-IT" sz="1400" dirty="0" smtClean="0"/>
          </a:p>
          <a:p>
            <a:pPr>
              <a:buNone/>
            </a:pPr>
            <a:endParaRPr lang="it-IT" sz="1400" dirty="0" smtClean="0"/>
          </a:p>
          <a:p>
            <a:pPr>
              <a:buNone/>
            </a:pP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pic>
        <p:nvPicPr>
          <p:cNvPr id="26626" name="Picture 2" descr="Risultati immagini per partecipazione"/>
          <p:cNvPicPr>
            <a:picLocks noChangeAspect="1" noChangeArrowheads="1"/>
          </p:cNvPicPr>
          <p:nvPr/>
        </p:nvPicPr>
        <p:blipFill>
          <a:blip r:embed="rId3"/>
          <a:srcRect/>
          <a:stretch>
            <a:fillRect/>
          </a:stretch>
        </p:blipFill>
        <p:spPr bwMode="auto">
          <a:xfrm rot="1150081">
            <a:off x="5497862" y="3726854"/>
            <a:ext cx="1514765" cy="107062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8</a:t>
            </a:fld>
            <a:endParaRPr lang="en"/>
          </a:p>
        </p:txBody>
      </p:sp>
      <p:sp>
        <p:nvSpPr>
          <p:cNvPr id="193" name="Shape 193"/>
          <p:cNvSpPr txBox="1">
            <a:spLocks noGrp="1"/>
          </p:cNvSpPr>
          <p:nvPr>
            <p:ph type="body" idx="1"/>
          </p:nvPr>
        </p:nvSpPr>
        <p:spPr>
          <a:xfrm>
            <a:off x="179512" y="1563638"/>
            <a:ext cx="4680520"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r>
              <a:rPr lang="it-IT" sz="1200" dirty="0" smtClean="0"/>
              <a:t>Si  conferma la costituzione delle delegazioni trattanti come previsto dalla precedente normativa. Si  modificano in parte e si integrano dall’altra le materie oggetto di contrattazione. Segnaliamo tra le più rilevanti (non in ordine sistematico rispetto al CCNL):</a:t>
            </a:r>
          </a:p>
          <a:p>
            <a:pPr marL="228600" lvl="0" indent="-228600" algn="just">
              <a:buFont typeface="Arial" pitchFamily="34" charset="0"/>
              <a:buChar char="•"/>
            </a:pPr>
            <a:r>
              <a:rPr lang="it-IT" sz="1200" dirty="0" smtClean="0"/>
              <a:t>I criteri di ripartizione delle risorse di cui all’art. 68 (costituiti in parte stabile e parte variabile)</a:t>
            </a:r>
          </a:p>
          <a:p>
            <a:pPr marL="228600" lvl="0" indent="-228600" algn="just">
              <a:buFont typeface="Arial" pitchFamily="34" charset="0"/>
              <a:buChar char="•"/>
            </a:pPr>
            <a:r>
              <a:rPr lang="it-IT" sz="1200" dirty="0" smtClean="0"/>
              <a:t>I criteri dei premi correlati alla performance</a:t>
            </a:r>
          </a:p>
          <a:p>
            <a:pPr marL="228600" lvl="0" indent="-228600" algn="just">
              <a:buFont typeface="Arial" pitchFamily="34" charset="0"/>
              <a:buChar char="•"/>
            </a:pPr>
            <a:r>
              <a:rPr lang="it-IT" sz="1200" dirty="0" smtClean="0"/>
              <a:t>I  criteri per la  definizione di procedure per le </a:t>
            </a:r>
            <a:r>
              <a:rPr lang="it-IT" sz="1200" dirty="0" err="1" smtClean="0"/>
              <a:t>P.E.O</a:t>
            </a:r>
            <a:r>
              <a:rPr lang="it-IT" sz="1200" dirty="0" smtClean="0"/>
              <a:t>.</a:t>
            </a:r>
          </a:p>
          <a:p>
            <a:pPr marL="228600" lvl="0" indent="-228600" algn="just">
              <a:buFont typeface="Arial" pitchFamily="34" charset="0"/>
              <a:buChar char="•"/>
            </a:pPr>
            <a:r>
              <a:rPr lang="it-IT" sz="1200" dirty="0" smtClean="0"/>
              <a:t>Criteri e  misure da adottarsi per la graduazione  dell’indennità condizioni di lavoro, di cui all’art. 70 bis (ex rischio e disagio)</a:t>
            </a:r>
          </a:p>
          <a:p>
            <a:pPr marL="228600" lvl="0" indent="-228600" algn="just">
              <a:buFont typeface="Arial" pitchFamily="34" charset="0"/>
              <a:buChar char="•"/>
            </a:pPr>
            <a:r>
              <a:rPr lang="it-IT" sz="1200" dirty="0" smtClean="0"/>
              <a:t>Criteri per la graduazione dell’indennità, riservata alla Polizia Locale, di servizio esterno di cui all’art. 56 </a:t>
            </a:r>
            <a:r>
              <a:rPr lang="it-IT" sz="1200" dirty="0" err="1" smtClean="0"/>
              <a:t>quinquies</a:t>
            </a:r>
            <a:endParaRPr lang="it-IT" sz="1200" dirty="0" smtClean="0"/>
          </a:p>
          <a:p>
            <a:pPr marL="228600" lvl="0" indent="-228600">
              <a:buNone/>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347614"/>
            <a:ext cx="5472608"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LA  CONTRATTAZIONE INTEGRATIVA</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sp>
        <p:nvSpPr>
          <p:cNvPr id="21" name="Shape 193"/>
          <p:cNvSpPr txBox="1">
            <a:spLocks noGrp="1"/>
          </p:cNvSpPr>
          <p:nvPr>
            <p:ph type="body" idx="1"/>
          </p:nvPr>
        </p:nvSpPr>
        <p:spPr>
          <a:xfrm>
            <a:off x="5039544" y="1347614"/>
            <a:ext cx="4104456"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buFont typeface="Arial" pitchFamily="34" charset="0"/>
              <a:buChar char="•"/>
            </a:pPr>
            <a:r>
              <a:rPr lang="it-IT" sz="1200" dirty="0" smtClean="0"/>
              <a:t>Criteri generali e valori per la graduazione dell’indennità di specifiche responsabilità, di cui all’art. 70 </a:t>
            </a:r>
            <a:r>
              <a:rPr lang="it-IT" sz="1200" dirty="0" err="1" smtClean="0"/>
              <a:t>–quinquies</a:t>
            </a:r>
            <a:endParaRPr lang="it-IT" sz="1200" dirty="0" smtClean="0"/>
          </a:p>
          <a:p>
            <a:pPr>
              <a:buFont typeface="Arial" pitchFamily="34" charset="0"/>
              <a:buChar char="•"/>
            </a:pPr>
            <a:r>
              <a:rPr lang="it-IT" sz="1200" dirty="0" smtClean="0"/>
              <a:t>Criteri per la graduazione della “</a:t>
            </a:r>
            <a:r>
              <a:rPr lang="it-IT" sz="1200" dirty="0" err="1" smtClean="0"/>
              <a:t>Indennnità</a:t>
            </a:r>
            <a:r>
              <a:rPr lang="it-IT" sz="1200" dirty="0" smtClean="0"/>
              <a:t> di funzione” per il personale C e D della Polizia Locale, di cui all’art. 56 </a:t>
            </a:r>
            <a:r>
              <a:rPr lang="it-IT" sz="1200" dirty="0" err="1" smtClean="0"/>
              <a:t>sexies</a:t>
            </a:r>
            <a:endParaRPr lang="it-IT" sz="1200" dirty="0" smtClean="0"/>
          </a:p>
          <a:p>
            <a:pPr>
              <a:buFont typeface="Arial" pitchFamily="34" charset="0"/>
              <a:buChar char="•"/>
            </a:pPr>
            <a:r>
              <a:rPr lang="it-IT" sz="1200" dirty="0" smtClean="0"/>
              <a:t>Criteri per l’attribuzione di trattamenti accessori per le quali  sia previsto un rinvio alla contrattazione decentrata (ex art. 15 </a:t>
            </a:r>
            <a:r>
              <a:rPr lang="it-IT" sz="1200" dirty="0" err="1" smtClean="0"/>
              <a:t>lett</a:t>
            </a:r>
            <a:r>
              <a:rPr lang="it-IT" sz="1200" dirty="0" smtClean="0"/>
              <a:t> K CCNL 1.4.1999)</a:t>
            </a:r>
          </a:p>
          <a:p>
            <a:pPr>
              <a:buFont typeface="Arial" pitchFamily="34" charset="0"/>
              <a:buChar char="•"/>
            </a:pPr>
            <a:r>
              <a:rPr lang="it-IT" sz="1200" dirty="0" smtClean="0"/>
              <a:t>Elevazione dell’indennità di reperibilità di cui all’art. 24 </a:t>
            </a:r>
          </a:p>
          <a:p>
            <a:pPr>
              <a:buFont typeface="Arial" pitchFamily="34" charset="0"/>
              <a:buChar char="•"/>
            </a:pPr>
            <a:r>
              <a:rPr lang="it-IT" sz="1200" dirty="0" smtClean="0"/>
              <a:t>Criteri per attivazione welfare integrativo</a:t>
            </a:r>
          </a:p>
          <a:p>
            <a:pPr>
              <a:buFont typeface="Arial" pitchFamily="34" charset="0"/>
              <a:buChar char="•"/>
            </a:pPr>
            <a:r>
              <a:rPr lang="it-IT" sz="1200" dirty="0" smtClean="0"/>
              <a:t>I criteri per la determinazione della retribuzione di risultato per le P.O. e sua  correlazione tra i compensi delle leggi speciali </a:t>
            </a:r>
          </a:p>
          <a:p>
            <a:pPr>
              <a:buFont typeface="Arial" pitchFamily="34" charset="0"/>
              <a:buChar char="•"/>
            </a:pPr>
            <a:endParaRPr lang="it-IT" sz="1200" dirty="0" smtClean="0"/>
          </a:p>
          <a:p>
            <a:pPr>
              <a:buNone/>
            </a:pPr>
            <a:endParaRPr lang="it-IT" sz="1400" dirty="0" smtClean="0"/>
          </a:p>
          <a:p>
            <a:pPr>
              <a:buNone/>
            </a:pPr>
            <a:endParaRPr lang="it-IT" sz="1400" dirty="0" smtClean="0"/>
          </a:p>
          <a:p>
            <a:pPr>
              <a:buNone/>
            </a:pPr>
            <a:endParaRPr lang="it-IT" sz="1400" dirty="0" smtClean="0"/>
          </a:p>
          <a:p>
            <a:pPr marL="158750" indent="-228600" algn="just">
              <a:spcAft>
                <a:spcPts val="0"/>
              </a:spcAft>
              <a:buClr>
                <a:schemeClr val="dk1"/>
              </a:buClr>
              <a:buSzPts val="1100"/>
              <a:buNone/>
            </a:pPr>
            <a:endParaRPr sz="1200" dirty="0"/>
          </a:p>
          <a:p>
            <a:pPr marL="0" lvl="0" indent="0">
              <a:spcBef>
                <a:spcPts val="0"/>
              </a:spcBef>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27584" y="483518"/>
            <a:ext cx="5413909" cy="576064"/>
          </a:xfrm>
          <a:prstGeom prst="rect">
            <a:avLst/>
          </a:prstGeom>
        </p:spPr>
        <p:txBody>
          <a:bodyPr wrap="square" lIns="91425" tIns="91425" rIns="91425" bIns="91425" anchor="ctr" anchorCtr="0">
            <a:noAutofit/>
          </a:bodyPr>
          <a:lstStyle/>
          <a:p>
            <a:pPr algn="ctr"/>
            <a:r>
              <a:rPr lang="it-IT" dirty="0" smtClean="0">
                <a:solidFill>
                  <a:schemeClr val="accent2"/>
                </a:solidFill>
              </a:rPr>
              <a:t>LE  RELAZIONI  SINDACALI</a:t>
            </a:r>
            <a:endParaRPr lang="it-IT" dirty="0"/>
          </a:p>
        </p:txBody>
      </p:sp>
      <p:sp>
        <p:nvSpPr>
          <p:cNvPr id="192" name="Shape 192"/>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9</a:t>
            </a:fld>
            <a:endParaRPr lang="en"/>
          </a:p>
        </p:txBody>
      </p:sp>
      <p:sp>
        <p:nvSpPr>
          <p:cNvPr id="193" name="Shape 193"/>
          <p:cNvSpPr txBox="1">
            <a:spLocks noGrp="1"/>
          </p:cNvSpPr>
          <p:nvPr>
            <p:ph type="body" idx="1"/>
          </p:nvPr>
        </p:nvSpPr>
        <p:spPr>
          <a:xfrm>
            <a:off x="179512" y="1707654"/>
            <a:ext cx="7128792" cy="3579862"/>
          </a:xfrm>
          <a:prstGeom prst="rect">
            <a:avLst/>
          </a:prstGeom>
        </p:spPr>
        <p:txBody>
          <a:bodyPr wrap="square" lIns="91425" tIns="91425" rIns="91425" bIns="91425" anchor="t" anchorCtr="0">
            <a:noAutofit/>
          </a:bodyPr>
          <a:lstStyle/>
          <a:p>
            <a:pPr lvl="0" indent="-69850">
              <a:spcAft>
                <a:spcPts val="0"/>
              </a:spcAft>
              <a:buClr>
                <a:schemeClr val="dk1"/>
              </a:buClr>
              <a:buSzPts val="1100"/>
              <a:buNone/>
            </a:pPr>
            <a:endParaRPr lang="it-IT" sz="1400" dirty="0" smtClean="0"/>
          </a:p>
          <a:p>
            <a:pPr algn="just">
              <a:buFont typeface="Arial" pitchFamily="34" charset="0"/>
              <a:buChar char="•"/>
            </a:pPr>
            <a:r>
              <a:rPr lang="it-IT" sz="1400" dirty="0" smtClean="0"/>
              <a:t>Le flessibilità orarie  in materia di turni, fasce temporali di flessibilità in entrata ed uscita, orario multi periodale, elevazione del limite massimo lavoro straordinario, etc.</a:t>
            </a:r>
          </a:p>
          <a:p>
            <a:pPr algn="just">
              <a:buFont typeface="Arial" pitchFamily="34" charset="0"/>
              <a:buChar char="•"/>
            </a:pPr>
            <a:r>
              <a:rPr lang="it-IT" sz="1400" dirty="0" smtClean="0"/>
              <a:t>La richiesta di incremento delle risorse da attribuire alle Posizioni Organizzative, qualora ciò comporti la necessità di fare riferimento al rispetto di quanto previsto dall’art. 23/2°comma del </a:t>
            </a:r>
            <a:r>
              <a:rPr lang="it-IT" sz="1400" dirty="0" err="1" smtClean="0"/>
              <a:t>D.Lgvo</a:t>
            </a:r>
            <a:r>
              <a:rPr lang="it-IT" sz="1400" dirty="0" smtClean="0"/>
              <a:t> n°75/2017.</a:t>
            </a:r>
          </a:p>
          <a:p>
            <a:pPr algn="just">
              <a:buFont typeface="Arial" pitchFamily="34" charset="0"/>
              <a:buChar char="•"/>
            </a:pPr>
            <a:r>
              <a:rPr lang="it-IT" sz="1400" dirty="0" smtClean="0"/>
              <a:t>Le misure concernenti la salute e sicurezza sui luoghi di lavoro, le ricadute sulle professionalità esistenti in caso di innovazioni tecnologiche.</a:t>
            </a:r>
          </a:p>
          <a:p>
            <a:pPr marL="228600" lvl="0" indent="-228600">
              <a:buNone/>
            </a:pPr>
            <a:endParaRPr lang="it-IT" sz="1200" dirty="0" smtClean="0"/>
          </a:p>
          <a:p>
            <a:pPr algn="just"/>
            <a:endParaRPr lang="it-IT" sz="1200" dirty="0" smtClean="0"/>
          </a:p>
          <a:p>
            <a:pPr marL="0" lvl="0" indent="0">
              <a:spcBef>
                <a:spcPts val="0"/>
              </a:spcBef>
              <a:buNone/>
            </a:pPr>
            <a:endParaRPr dirty="0"/>
          </a:p>
        </p:txBody>
      </p:sp>
      <p:grpSp>
        <p:nvGrpSpPr>
          <p:cNvPr id="2" name="Shape 194"/>
          <p:cNvGrpSpPr/>
          <p:nvPr/>
        </p:nvGrpSpPr>
        <p:grpSpPr>
          <a:xfrm>
            <a:off x="293683" y="574116"/>
            <a:ext cx="309041" cy="403123"/>
            <a:chOff x="590250" y="244200"/>
            <a:chExt cx="407975" cy="532175"/>
          </a:xfrm>
        </p:grpSpPr>
        <p:sp>
          <p:nvSpPr>
            <p:cNvPr id="195" name="Shape 195"/>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6" name="Shape 196"/>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7" name="Shape 197"/>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8" name="Shape 198"/>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9" name="Shape 199"/>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0" name="Shape 200"/>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1" name="Shape 201"/>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2" name="Shape 202"/>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3" name="Shape 203"/>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4" name="Shape 204"/>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5" name="Shape 205"/>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6" name="Shape 206"/>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7" name="Shape 207"/>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8" name="Shape 208"/>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3" name="Shape 189"/>
          <p:cNvSpPr txBox="1">
            <a:spLocks/>
          </p:cNvSpPr>
          <p:nvPr/>
        </p:nvSpPr>
        <p:spPr>
          <a:xfrm>
            <a:off x="323528" y="1347614"/>
            <a:ext cx="5472608" cy="576064"/>
          </a:xfrm>
          <a:prstGeom prst="rect">
            <a:avLst/>
          </a:prstGeom>
          <a:noFill/>
          <a:ln>
            <a:noFill/>
          </a:ln>
        </p:spPr>
        <p:txBody>
          <a:bodyPr wrap="square" lIns="91425" tIns="91425" rIns="91425" bIns="91425" anchor="ctr" anchorCtr="0">
            <a:noAutofit/>
          </a:bodyPr>
          <a:lstStyle/>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LA  CONTRATTAZIONE INTEGRATIVA</a:t>
            </a:r>
          </a:p>
          <a:p>
            <a:pPr lvl="0">
              <a:buClr>
                <a:srgbClr val="FFFFFF"/>
              </a:buClr>
              <a:buSzPts val="2000"/>
            </a:pPr>
            <a:r>
              <a:rPr lang="it-IT" sz="2000" b="1" dirty="0" smtClean="0">
                <a:solidFill>
                  <a:schemeClr val="accent2"/>
                </a:solidFill>
                <a:latin typeface="Roboto Condensed"/>
                <a:ea typeface="Roboto Condensed"/>
                <a:cs typeface="Roboto Condensed"/>
                <a:sym typeface="Roboto Condensed"/>
              </a:rPr>
              <a:t> </a:t>
            </a:r>
          </a:p>
        </p:txBody>
      </p:sp>
      <p:pic>
        <p:nvPicPr>
          <p:cNvPr id="22532" name="Picture 4" descr="Risultati immagini per contrattazione"/>
          <p:cNvPicPr>
            <a:picLocks noChangeAspect="1" noChangeArrowheads="1"/>
          </p:cNvPicPr>
          <p:nvPr/>
        </p:nvPicPr>
        <p:blipFill>
          <a:blip r:embed="rId3"/>
          <a:srcRect/>
          <a:stretch>
            <a:fillRect/>
          </a:stretch>
        </p:blipFill>
        <p:spPr bwMode="auto">
          <a:xfrm>
            <a:off x="4788024" y="3603865"/>
            <a:ext cx="2115184" cy="14101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5617</Words>
  <Application>Microsoft Office PowerPoint</Application>
  <PresentationFormat>Presentazione su schermo (16:9)</PresentationFormat>
  <Paragraphs>863</Paragraphs>
  <Slides>55</Slides>
  <Notes>55</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Salerio template</vt:lpstr>
      <vt:lpstr>Pre-Intesa CCNL Funzioni Locali </vt:lpstr>
      <vt:lpstr>BENVENUTI</vt:lpstr>
      <vt:lpstr>LE  RELAZIONI  SINDACALI</vt:lpstr>
      <vt:lpstr>LE  RELAZIONI  SINDACALI</vt:lpstr>
      <vt:lpstr>LE  RELAZIONI  SINDACALI</vt:lpstr>
      <vt:lpstr>LE  RELAZIONI  SINDACALI</vt:lpstr>
      <vt:lpstr>LE  RELAZIONI  SINDACALI</vt:lpstr>
      <vt:lpstr>LE  RELAZIONI  SINDACALI</vt:lpstr>
      <vt:lpstr>LE  RELAZIONI  SINDACALI</vt:lpstr>
      <vt:lpstr>LE  RELAZIONI  SINDACALI</vt:lpstr>
      <vt:lpstr>LE  RELAZIONI  SINDACALI</vt:lpstr>
      <vt:lpstr>ORDINAMENTO PROFESSIONALE </vt:lpstr>
      <vt:lpstr>ORDINAMENTO PROFESSIONALE </vt:lpstr>
      <vt:lpstr>ORDINAMENTO PROFESSIONALE </vt:lpstr>
      <vt:lpstr>RAPPORTO DI LAVORO ED   ORARIO DI LAVORO</vt:lpstr>
      <vt:lpstr>RAPPORTO DI LAVORO ED   ORARIO DI LAVORO</vt:lpstr>
      <vt:lpstr>RAPPORTO DI LAVORO ED   ORARIO DI LAVORO</vt:lpstr>
      <vt:lpstr>FERIE, PERMESSI, ASSENZE E CONGEDI</vt:lpstr>
      <vt:lpstr>FERIE, PERMESSI, ASSENZE E CONGEDI</vt:lpstr>
      <vt:lpstr>FERIE, PERMESSI, ASSENZE E CONGEDI</vt:lpstr>
      <vt:lpstr>FERIE, PERMESSI, ASSENZE E CONGEDI</vt:lpstr>
      <vt:lpstr>FERIE, PERMESSI, ASSENZE E CONGEDI</vt:lpstr>
      <vt:lpstr>FERIE, PERMESSI, ASSENZE E CONGEDI</vt:lpstr>
      <vt:lpstr>FERIE, PERMESSI, ASSENZE E CONGEDI</vt:lpstr>
      <vt:lpstr>FERIE, PERMESSI, ASSENZE E CONGEDI</vt:lpstr>
      <vt:lpstr>FERIE, PERMESSI, ASSENZE E CONGEDI</vt:lpstr>
      <vt:lpstr>FERIE, PERMESSI, ASSENZE E CONGEDI</vt:lpstr>
      <vt:lpstr>TIPOLOGIE  FLESSIBILI   DEL RAPPORTO DI LAVORO</vt:lpstr>
      <vt:lpstr>SEZIONE  PER LA POLIZIA LOCALE</vt:lpstr>
      <vt:lpstr>SEZIONE  PER LA POLIZIA LOCALE</vt:lpstr>
      <vt:lpstr>SEZIONE  PER LA POLIZIA LOCALE</vt:lpstr>
      <vt:lpstr>SEZIONE  PER LA POLIZIA LOCALE</vt:lpstr>
      <vt:lpstr>SEZIONE  PER LA POLIZIA LOCALE</vt:lpstr>
      <vt:lpstr>SEZIONE  PER LA POLIZIA LOCALE</vt:lpstr>
      <vt:lpstr>TRATTAMENTO ECONOMICO  E  FONDO RISORSE DECENTRATE</vt:lpstr>
      <vt:lpstr>Diapositiva 36</vt:lpstr>
      <vt:lpstr>Diapositiva 37</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TRATTAMENTO ECONOMICO  E  FONDO RISORSE DECENTRATE</vt:lpstr>
      <vt:lpstr>NUOVO SISTEMA INDENNITARIO</vt:lpstr>
      <vt:lpstr>NUOVO SISTEMA INDENNITARIO</vt:lpstr>
      <vt:lpstr>NUOVO SISTEMA INDENNITARIO</vt:lpstr>
      <vt:lpstr>NUOVO SISTEMA INDENNITARIO</vt:lpstr>
      <vt:lpstr>WELFARE AZIENDALE</vt:lpstr>
      <vt:lpstr>WELFARE AZIENDALE</vt:lpstr>
      <vt:lpstr>CCNL AUTONOMIE LOCALI</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COSTRUIRE INSIEME PRESENTE E FUTURO</dc:title>
  <dc:creator>Daniele Ilari</dc:creator>
  <cp:lastModifiedBy>daniele.ilari</cp:lastModifiedBy>
  <cp:revision>129</cp:revision>
  <dcterms:modified xsi:type="dcterms:W3CDTF">2018-04-04T06:59:40Z</dcterms:modified>
</cp:coreProperties>
</file>